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7" r:id="rId3"/>
    <p:sldId id="265" r:id="rId4"/>
    <p:sldId id="268" r:id="rId5"/>
    <p:sldId id="266" r:id="rId6"/>
    <p:sldId id="269" r:id="rId7"/>
    <p:sldId id="262" r:id="rId8"/>
    <p:sldId id="264" r:id="rId9"/>
    <p:sldId id="270" r:id="rId10"/>
    <p:sldId id="271" r:id="rId11"/>
    <p:sldId id="272" r:id="rId12"/>
    <p:sldId id="273" r:id="rId13"/>
    <p:sldId id="275" r:id="rId14"/>
    <p:sldId id="274" r:id="rId15"/>
    <p:sldId id="26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CBA576F-CC10-4EF6-A5DE-504ED3C56F2A}">
          <p14:sldIdLst>
            <p14:sldId id="256"/>
            <p14:sldId id="267"/>
            <p14:sldId id="265"/>
            <p14:sldId id="268"/>
            <p14:sldId id="266"/>
            <p14:sldId id="269"/>
            <p14:sldId id="262"/>
            <p14:sldId id="264"/>
            <p14:sldId id="270"/>
            <p14:sldId id="271"/>
            <p14:sldId id="272"/>
            <p14:sldId id="273"/>
            <p14:sldId id="275"/>
            <p14:sldId id="274"/>
            <p14:sldId id="260"/>
          </p14:sldIdLst>
        </p14:section>
        <p14:section name="Untitled Section" id="{DF6056A8-7EC8-40BC-BE1B-127C3C19C82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D6537C0-0901-7396-88C8-B289B3F679F3}" name="James Utterback" initials="JU" userId="S::JUtterback@epcounty.com::39a2f505-45df-4b26-bdf5-7dcf04e5a7e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0BC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05" autoAdjust="0"/>
    <p:restoredTop sz="84716" autoAdjust="0"/>
  </p:normalViewPr>
  <p:slideViewPr>
    <p:cSldViewPr snapToGrid="0">
      <p:cViewPr varScale="1">
        <p:scale>
          <a:sx n="91" d="100"/>
          <a:sy n="91" d="100"/>
        </p:scale>
        <p:origin x="103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97A900-5DF2-40FF-B6EB-591A8CFE399B}" type="datetimeFigureOut">
              <a:rPr lang="en-US" smtClean="0"/>
              <a:t>7/27/2023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6563D3-44DE-4F92-AB11-FE41CAC97686}" type="slidenum">
              <a:rPr lang="en-US" smtClean="0"/>
              <a:t>‹#›</a:t>
            </a:fld>
            <a:endParaRPr lang="en-US"/>
          </a:p>
        </p:txBody>
      </p:sp>
    </p:spTree>
    <p:extLst>
      <p:ext uri="{BB962C8B-B14F-4D97-AF65-F5344CB8AC3E}">
        <p14:creationId xmlns:p14="http://schemas.microsoft.com/office/powerpoint/2010/main" val="3447485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Treasury rates are beating the TexPool and TexPool Prime rates for the 90 day, and 6 month.</a:t>
            </a:r>
          </a:p>
          <a:p>
            <a:r>
              <a:rPr lang="en-US" baseline="0" dirty="0"/>
              <a:t>TexPool Prime is beating the Treasury rates for the 1 year, 2 year, 5 year, and 10 year</a:t>
            </a:r>
          </a:p>
          <a:p>
            <a:r>
              <a:rPr lang="en-US" baseline="0" dirty="0"/>
              <a:t>TexPool is beating the Treasury rates for the 2 year, 5 year, and 10 year </a:t>
            </a:r>
            <a:endParaRPr lang="en-US" dirty="0"/>
          </a:p>
        </p:txBody>
      </p:sp>
      <p:sp>
        <p:nvSpPr>
          <p:cNvPr id="4" name="Slide Number Placeholder 3"/>
          <p:cNvSpPr>
            <a:spLocks noGrp="1"/>
          </p:cNvSpPr>
          <p:nvPr>
            <p:ph type="sldNum" sz="quarter" idx="10"/>
          </p:nvPr>
        </p:nvSpPr>
        <p:spPr/>
        <p:txBody>
          <a:bodyPr/>
          <a:lstStyle/>
          <a:p>
            <a:fld id="{436563D3-44DE-4F92-AB11-FE41CAC97686}" type="slidenum">
              <a:rPr lang="en-US" smtClean="0"/>
              <a:t>3</a:t>
            </a:fld>
            <a:endParaRPr lang="en-US"/>
          </a:p>
        </p:txBody>
      </p:sp>
    </p:spTree>
    <p:extLst>
      <p:ext uri="{BB962C8B-B14F-4D97-AF65-F5344CB8AC3E}">
        <p14:creationId xmlns:p14="http://schemas.microsoft.com/office/powerpoint/2010/main" val="1953707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6563D3-44DE-4F92-AB11-FE41CAC97686}" type="slidenum">
              <a:rPr lang="en-US" smtClean="0"/>
              <a:t>12</a:t>
            </a:fld>
            <a:endParaRPr lang="en-US"/>
          </a:p>
        </p:txBody>
      </p:sp>
    </p:spTree>
    <p:extLst>
      <p:ext uri="{BB962C8B-B14F-4D97-AF65-F5344CB8AC3E}">
        <p14:creationId xmlns:p14="http://schemas.microsoft.com/office/powerpoint/2010/main" val="1135004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6563D3-44DE-4F92-AB11-FE41CAC97686}" type="slidenum">
              <a:rPr lang="en-US" smtClean="0"/>
              <a:t>13</a:t>
            </a:fld>
            <a:endParaRPr lang="en-US"/>
          </a:p>
        </p:txBody>
      </p:sp>
    </p:spTree>
    <p:extLst>
      <p:ext uri="{BB962C8B-B14F-4D97-AF65-F5344CB8AC3E}">
        <p14:creationId xmlns:p14="http://schemas.microsoft.com/office/powerpoint/2010/main" val="1933529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fund balances include the cash and investment balances as of June 2023.</a:t>
            </a:r>
          </a:p>
        </p:txBody>
      </p:sp>
      <p:sp>
        <p:nvSpPr>
          <p:cNvPr id="4" name="Slide Number Placeholder 3"/>
          <p:cNvSpPr>
            <a:spLocks noGrp="1"/>
          </p:cNvSpPr>
          <p:nvPr>
            <p:ph type="sldNum" sz="quarter" idx="10"/>
          </p:nvPr>
        </p:nvSpPr>
        <p:spPr/>
        <p:txBody>
          <a:bodyPr/>
          <a:lstStyle/>
          <a:p>
            <a:fld id="{436563D3-44DE-4F92-AB11-FE41CAC97686}" type="slidenum">
              <a:rPr lang="en-US" smtClean="0"/>
              <a:t>14</a:t>
            </a:fld>
            <a:endParaRPr lang="en-US"/>
          </a:p>
        </p:txBody>
      </p:sp>
    </p:spTree>
    <p:extLst>
      <p:ext uri="{BB962C8B-B14F-4D97-AF65-F5344CB8AC3E}">
        <p14:creationId xmlns:p14="http://schemas.microsoft.com/office/powerpoint/2010/main" val="1671245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Of the $109.1 million ARPA grant funds, $39.5 million is invested in TexPool, $69.5 million in TexPool Prime.  The remaining $141,703 million is in cash.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36563D3-44DE-4F92-AB11-FE41CAC97686}" type="slidenum">
              <a:rPr lang="en-US" smtClean="0"/>
              <a:t>4</a:t>
            </a:fld>
            <a:endParaRPr lang="en-US"/>
          </a:p>
        </p:txBody>
      </p:sp>
    </p:spTree>
    <p:extLst>
      <p:ext uri="{BB962C8B-B14F-4D97-AF65-F5344CB8AC3E}">
        <p14:creationId xmlns:p14="http://schemas.microsoft.com/office/powerpoint/2010/main" val="424016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rates are based on a five-year average rate for each type of security.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aseline="0" dirty="0"/>
              <a:t>The Federal Reserve:</a:t>
            </a:r>
          </a:p>
          <a:p>
            <a:r>
              <a:rPr lang="en-US" baseline="0" dirty="0"/>
              <a:t>On September 22, 2022, Federal Reserve meeting, the Committee decided to raise the target range by 75 basis points to 3.00-3.25%, which is the rate for the start of the fiscal year.</a:t>
            </a:r>
          </a:p>
          <a:p>
            <a:r>
              <a:rPr lang="en-US" baseline="0" dirty="0"/>
              <a:t>On November 3, 2022, Federal Reserve meeting, the Committee decided to raise the target range by 75 basis points to 3.75-4.00%</a:t>
            </a:r>
          </a:p>
          <a:p>
            <a:r>
              <a:rPr lang="en-US" baseline="0" dirty="0"/>
              <a:t>On December 15, 2022, Federal Reserve meeting, the Committee decided to raise the target range by 50 basis points to 4.25-4.50%</a:t>
            </a:r>
          </a:p>
          <a:p>
            <a:r>
              <a:rPr lang="en-US" baseline="0" dirty="0"/>
              <a:t>On February 2, 2023, Federal Reserve meeting, the Committee decided to raise the target range by 25 basis points to 4.50-4.75%</a:t>
            </a:r>
          </a:p>
          <a:p>
            <a:r>
              <a:rPr lang="en-US" baseline="0" dirty="0"/>
              <a:t>On March 23, 2023, Federal Reserve meeting, the Committee decided to raise the target range by 25 basis points to 4.75-5.00%</a:t>
            </a:r>
          </a:p>
          <a:p>
            <a:r>
              <a:rPr lang="en-US" baseline="0" dirty="0"/>
              <a:t>On May 4, 2023, Federal Reserve meeting, the Committee decided to raise the target range by 25 basis points to 5.00-5.25%</a:t>
            </a:r>
            <a:endParaRPr lang="en-US" dirty="0"/>
          </a:p>
        </p:txBody>
      </p:sp>
      <p:sp>
        <p:nvSpPr>
          <p:cNvPr id="4" name="Slide Number Placeholder 3"/>
          <p:cNvSpPr>
            <a:spLocks noGrp="1"/>
          </p:cNvSpPr>
          <p:nvPr>
            <p:ph type="sldNum" sz="quarter" idx="10"/>
          </p:nvPr>
        </p:nvSpPr>
        <p:spPr/>
        <p:txBody>
          <a:bodyPr/>
          <a:lstStyle/>
          <a:p>
            <a:fld id="{436563D3-44DE-4F92-AB11-FE41CAC97686}" type="slidenum">
              <a:rPr lang="en-US" smtClean="0"/>
              <a:t>5</a:t>
            </a:fld>
            <a:endParaRPr lang="en-US"/>
          </a:p>
        </p:txBody>
      </p:sp>
    </p:spTree>
    <p:extLst>
      <p:ext uri="{BB962C8B-B14F-4D97-AF65-F5344CB8AC3E}">
        <p14:creationId xmlns:p14="http://schemas.microsoft.com/office/powerpoint/2010/main" val="1574270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1067">
              <a:defRPr/>
            </a:pPr>
            <a:r>
              <a:rPr lang="en-US" baseline="0" dirty="0"/>
              <a:t>As of June 30, 2023, the pool yield rates continue to increase.  The County entered into a new contract with Vantage Bank with rates tied to the market, but they are still lower than other investments. As noted on the Maturity Slide, we are keeping a minimal amount in the bank to take advantage of higher rates.</a:t>
            </a:r>
          </a:p>
          <a:p>
            <a:pPr defTabSz="951067">
              <a:defRPr/>
            </a:pPr>
            <a:endParaRPr lang="en-US" baseline="0" dirty="0"/>
          </a:p>
          <a:p>
            <a:pPr defTabSz="951067">
              <a:defRPr/>
            </a:pPr>
            <a:r>
              <a:rPr lang="en-US" baseline="0" dirty="0"/>
              <a:t>Bank Interest Percentage breakdown as of June 2023:</a:t>
            </a:r>
          </a:p>
          <a:p>
            <a:pPr defTabSz="951067">
              <a:defRPr/>
            </a:pPr>
            <a:r>
              <a:rPr lang="en-US" baseline="0" dirty="0"/>
              <a:t>$0.00 to $50 Million  	Effective Fed Funds Rate Minus 2.00%	(for June: 3.08%)</a:t>
            </a:r>
          </a:p>
          <a:p>
            <a:pPr defTabSz="951067">
              <a:defRPr/>
            </a:pPr>
            <a:r>
              <a:rPr lang="en-US" baseline="0" dirty="0"/>
              <a:t>$50,000,001 to $100 Million	Effective Fed Funds Rate Minus 1.50%	(for June: 3.58%)</a:t>
            </a:r>
          </a:p>
          <a:p>
            <a:pPr defTabSz="951067">
              <a:defRPr/>
            </a:pPr>
            <a:r>
              <a:rPr lang="en-US" baseline="0" dirty="0"/>
              <a:t>$100,000,001 &amp; Over	Effective Fed Funds Rate Minus 1.00$	(for June: 4.08%)</a:t>
            </a:r>
          </a:p>
          <a:p>
            <a:endParaRPr lang="en-US" dirty="0"/>
          </a:p>
        </p:txBody>
      </p:sp>
      <p:sp>
        <p:nvSpPr>
          <p:cNvPr id="4" name="Slide Number Placeholder 3"/>
          <p:cNvSpPr>
            <a:spLocks noGrp="1"/>
          </p:cNvSpPr>
          <p:nvPr>
            <p:ph type="sldNum" sz="quarter" idx="10"/>
          </p:nvPr>
        </p:nvSpPr>
        <p:spPr/>
        <p:txBody>
          <a:bodyPr/>
          <a:lstStyle/>
          <a:p>
            <a:fld id="{436563D3-44DE-4F92-AB11-FE41CAC97686}" type="slidenum">
              <a:rPr lang="en-US" smtClean="0"/>
              <a:t>6</a:t>
            </a:fld>
            <a:endParaRPr lang="en-US"/>
          </a:p>
        </p:txBody>
      </p:sp>
    </p:spTree>
    <p:extLst>
      <p:ext uri="{BB962C8B-B14F-4D97-AF65-F5344CB8AC3E}">
        <p14:creationId xmlns:p14="http://schemas.microsoft.com/office/powerpoint/2010/main" val="3916731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of June 30, 2023, TexPool Prime contained 55.9% commercial paper compared to Texas Class which contained 86.48% commercial paper. The higher percentage of commercial paper in Texas Class makes it a riskier investment compared to </a:t>
            </a:r>
            <a:r>
              <a:rPr lang="en-US" dirty="0" err="1"/>
              <a:t>TexPool</a:t>
            </a:r>
            <a:r>
              <a:rPr lang="en-US" dirty="0"/>
              <a:t> Prime because of the amount of commercial paper held in the funds.</a:t>
            </a:r>
          </a:p>
          <a:p>
            <a:endParaRPr lang="en-US" dirty="0"/>
          </a:p>
          <a:p>
            <a:endParaRPr lang="en-US" dirty="0"/>
          </a:p>
        </p:txBody>
      </p:sp>
      <p:sp>
        <p:nvSpPr>
          <p:cNvPr id="4" name="Slide Number Placeholder 3"/>
          <p:cNvSpPr>
            <a:spLocks noGrp="1"/>
          </p:cNvSpPr>
          <p:nvPr>
            <p:ph type="sldNum" sz="quarter" idx="10"/>
          </p:nvPr>
        </p:nvSpPr>
        <p:spPr/>
        <p:txBody>
          <a:bodyPr/>
          <a:lstStyle/>
          <a:p>
            <a:fld id="{436563D3-44DE-4F92-AB11-FE41CAC97686}" type="slidenum">
              <a:rPr lang="en-US" smtClean="0"/>
              <a:t>7</a:t>
            </a:fld>
            <a:endParaRPr lang="en-US"/>
          </a:p>
        </p:txBody>
      </p:sp>
    </p:spTree>
    <p:extLst>
      <p:ext uri="{BB962C8B-B14F-4D97-AF65-F5344CB8AC3E}">
        <p14:creationId xmlns:p14="http://schemas.microsoft.com/office/powerpoint/2010/main" val="3735160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Texpool</a:t>
            </a:r>
            <a:r>
              <a:rPr lang="en-US" dirty="0"/>
              <a:t> is very liquid and has low risk investment types</a:t>
            </a:r>
          </a:p>
        </p:txBody>
      </p:sp>
      <p:sp>
        <p:nvSpPr>
          <p:cNvPr id="4" name="Slide Number Placeholder 3"/>
          <p:cNvSpPr>
            <a:spLocks noGrp="1"/>
          </p:cNvSpPr>
          <p:nvPr>
            <p:ph type="sldNum" sz="quarter" idx="5"/>
          </p:nvPr>
        </p:nvSpPr>
        <p:spPr/>
        <p:txBody>
          <a:bodyPr/>
          <a:lstStyle/>
          <a:p>
            <a:fld id="{436563D3-44DE-4F92-AB11-FE41CAC97686}" type="slidenum">
              <a:rPr lang="en-US" smtClean="0"/>
              <a:t>8</a:t>
            </a:fld>
            <a:endParaRPr lang="en-US"/>
          </a:p>
        </p:txBody>
      </p:sp>
    </p:spTree>
    <p:extLst>
      <p:ext uri="{BB962C8B-B14F-4D97-AF65-F5344CB8AC3E}">
        <p14:creationId xmlns:p14="http://schemas.microsoft.com/office/powerpoint/2010/main" val="1167950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compares the portfolio’s monthly Weighted Average Yield (WAY) to the benchmark 90-day Treasury Bill Yield. Factors that impact the portfolio yield are the amount of cash in the bank.  The portfolio’s WAY has increased by 402.59 basis points for June 2023 (5.0772%) when compared to June 2022 (1.0513%), due to increasing interest rates.</a:t>
            </a:r>
          </a:p>
        </p:txBody>
      </p:sp>
      <p:sp>
        <p:nvSpPr>
          <p:cNvPr id="4" name="Slide Number Placeholder 3"/>
          <p:cNvSpPr>
            <a:spLocks noGrp="1"/>
          </p:cNvSpPr>
          <p:nvPr>
            <p:ph type="sldNum" sz="quarter" idx="10"/>
          </p:nvPr>
        </p:nvSpPr>
        <p:spPr/>
        <p:txBody>
          <a:bodyPr/>
          <a:lstStyle/>
          <a:p>
            <a:fld id="{436563D3-44DE-4F92-AB11-FE41CAC97686}" type="slidenum">
              <a:rPr lang="en-US" smtClean="0"/>
              <a:t>9</a:t>
            </a:fld>
            <a:endParaRPr lang="en-US"/>
          </a:p>
        </p:txBody>
      </p:sp>
    </p:spTree>
    <p:extLst>
      <p:ext uri="{BB962C8B-B14F-4D97-AF65-F5344CB8AC3E}">
        <p14:creationId xmlns:p14="http://schemas.microsoft.com/office/powerpoint/2010/main" val="767074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County funds peak and then decline through to mid December. On December 28, 2022, the general fund cash and investments reached its low point of $92,982,918 with TexPool, TexPool Prime and Munis general fund cash balances at $3,397,860, $87,134,139, and $2,450,919 or 3.65%, 93.71% and 2.64%, respectively. As funds were spent down during the quarter, the ratio of TexPool, TexPool Prime and cash changed with the cash ratio increasing and the TexPool, TexPool Prime ratios decreasing, until the County started receiving the bulk of Ad Valorem tax revenue on and after December 29, 2022.</a:t>
            </a:r>
          </a:p>
          <a:p>
            <a:endParaRPr lang="en-US" dirty="0"/>
          </a:p>
        </p:txBody>
      </p:sp>
      <p:sp>
        <p:nvSpPr>
          <p:cNvPr id="4" name="Slide Number Placeholder 3"/>
          <p:cNvSpPr>
            <a:spLocks noGrp="1"/>
          </p:cNvSpPr>
          <p:nvPr>
            <p:ph type="sldNum" sz="quarter" idx="10"/>
          </p:nvPr>
        </p:nvSpPr>
        <p:spPr/>
        <p:txBody>
          <a:bodyPr/>
          <a:lstStyle/>
          <a:p>
            <a:fld id="{436563D3-44DE-4F92-AB11-FE41CAC97686}" type="slidenum">
              <a:rPr lang="en-US" smtClean="0"/>
              <a:t>10</a:t>
            </a:fld>
            <a:endParaRPr lang="en-US"/>
          </a:p>
        </p:txBody>
      </p:sp>
    </p:spTree>
    <p:extLst>
      <p:ext uri="{BB962C8B-B14F-4D97-AF65-F5344CB8AC3E}">
        <p14:creationId xmlns:p14="http://schemas.microsoft.com/office/powerpoint/2010/main" val="2066474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Low Point</a:t>
            </a:r>
            <a:r>
              <a:rPr lang="en-US" baseline="0" dirty="0"/>
              <a:t> for this fiscal year and last fiscal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FY2023:</a:t>
            </a:r>
            <a:r>
              <a:rPr lang="en-US" baseline="0" dirty="0"/>
              <a:t>  </a:t>
            </a:r>
            <a:r>
              <a:rPr lang="en-US" dirty="0"/>
              <a:t>Dec 28, 2022	GF Total $92,982,918	GF TexPool:</a:t>
            </a:r>
            <a:r>
              <a:rPr lang="en-US" baseline="0" dirty="0"/>
              <a:t>  $3,397,860	GF TexPool Prime:  $87,134,139	GF Cash Balance:  $2,450,919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FY2022:</a:t>
            </a:r>
            <a:r>
              <a:rPr lang="en-US" baseline="0" dirty="0"/>
              <a:t>  </a:t>
            </a:r>
            <a:r>
              <a:rPr lang="en-US" dirty="0"/>
              <a:t>Dec 21, 2021  	GF Total $88,617,134	GF TexPool:</a:t>
            </a:r>
            <a:r>
              <a:rPr lang="en-US" baseline="0" dirty="0"/>
              <a:t>  $2,827,511	GF TexPool Prime:  $22,126,039	GF Cash Balance:  $63,663,584</a:t>
            </a:r>
          </a:p>
        </p:txBody>
      </p:sp>
      <p:sp>
        <p:nvSpPr>
          <p:cNvPr id="4" name="Slide Number Placeholder 3"/>
          <p:cNvSpPr>
            <a:spLocks noGrp="1"/>
          </p:cNvSpPr>
          <p:nvPr>
            <p:ph type="sldNum" sz="quarter" idx="10"/>
          </p:nvPr>
        </p:nvSpPr>
        <p:spPr/>
        <p:txBody>
          <a:bodyPr/>
          <a:lstStyle/>
          <a:p>
            <a:fld id="{436563D3-44DE-4F92-AB11-FE41CAC97686}" type="slidenum">
              <a:rPr lang="en-US" smtClean="0"/>
              <a:t>11</a:t>
            </a:fld>
            <a:endParaRPr lang="en-US"/>
          </a:p>
        </p:txBody>
      </p:sp>
    </p:spTree>
    <p:extLst>
      <p:ext uri="{BB962C8B-B14F-4D97-AF65-F5344CB8AC3E}">
        <p14:creationId xmlns:p14="http://schemas.microsoft.com/office/powerpoint/2010/main" val="23678075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C54B6-127E-408B-9BF6-93AC0786F0AF}"/>
              </a:ext>
            </a:extLst>
          </p:cNvPr>
          <p:cNvSpPr>
            <a:spLocks noGrp="1"/>
          </p:cNvSpPr>
          <p:nvPr>
            <p:ph type="ctrTitle"/>
          </p:nvPr>
        </p:nvSpPr>
        <p:spPr>
          <a:xfrm>
            <a:off x="1524000" y="2675899"/>
            <a:ext cx="9144000" cy="2098127"/>
          </a:xfrm>
        </p:spPr>
        <p:txBody>
          <a:bodyPr anchor="b">
            <a:normAutofit/>
          </a:bodyPr>
          <a:lstStyle>
            <a:lvl1pPr algn="ctr">
              <a:lnSpc>
                <a:spcPct val="80000"/>
              </a:lnSpc>
              <a:defRPr sz="5000" b="1" i="0">
                <a:solidFill>
                  <a:schemeClr val="tx1"/>
                </a:solidFill>
                <a:latin typeface="Georgia" panose="02040502050405020303" pitchFamily="18" charset="0"/>
              </a:defRPr>
            </a:lvl1pPr>
          </a:lstStyle>
          <a:p>
            <a:endParaRPr lang="en-US" dirty="0"/>
          </a:p>
        </p:txBody>
      </p:sp>
      <p:grpSp>
        <p:nvGrpSpPr>
          <p:cNvPr id="15" name="Group 14">
            <a:extLst>
              <a:ext uri="{FF2B5EF4-FFF2-40B4-BE49-F238E27FC236}">
                <a16:creationId xmlns:a16="http://schemas.microsoft.com/office/drawing/2014/main" id="{1FC71CEF-A531-44EE-9C64-7D7713F1AF6F}"/>
              </a:ext>
            </a:extLst>
          </p:cNvPr>
          <p:cNvGrpSpPr/>
          <p:nvPr userDrawn="1"/>
        </p:nvGrpSpPr>
        <p:grpSpPr>
          <a:xfrm>
            <a:off x="0" y="0"/>
            <a:ext cx="12192000" cy="2013857"/>
            <a:chOff x="0" y="0"/>
            <a:chExt cx="12192000" cy="2013857"/>
          </a:xfrm>
        </p:grpSpPr>
        <p:sp>
          <p:nvSpPr>
            <p:cNvPr id="14" name="Rectangle 13">
              <a:extLst>
                <a:ext uri="{FF2B5EF4-FFF2-40B4-BE49-F238E27FC236}">
                  <a16:creationId xmlns:a16="http://schemas.microsoft.com/office/drawing/2014/main" id="{F9711884-3FC0-4CA9-B00B-51BC88B3D246}"/>
                </a:ext>
              </a:extLst>
            </p:cNvPr>
            <p:cNvSpPr/>
            <p:nvPr userDrawn="1"/>
          </p:nvSpPr>
          <p:spPr>
            <a:xfrm>
              <a:off x="1524" y="238075"/>
              <a:ext cx="12188952" cy="177578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cap="all" baseline="0" dirty="0"/>
            </a:p>
          </p:txBody>
        </p:sp>
        <p:sp>
          <p:nvSpPr>
            <p:cNvPr id="8" name="Rectangle 7">
              <a:extLst>
                <a:ext uri="{FF2B5EF4-FFF2-40B4-BE49-F238E27FC236}">
                  <a16:creationId xmlns:a16="http://schemas.microsoft.com/office/drawing/2014/main" id="{FA946759-A8B2-4063-9C72-10DC645E819A}"/>
                </a:ext>
              </a:extLst>
            </p:cNvPr>
            <p:cNvSpPr/>
            <p:nvPr userDrawn="1"/>
          </p:nvSpPr>
          <p:spPr>
            <a:xfrm>
              <a:off x="1524" y="0"/>
              <a:ext cx="12188952" cy="1817914"/>
            </a:xfrm>
            <a:prstGeom prst="rect">
              <a:avLst/>
            </a:prstGeom>
            <a:solidFill>
              <a:srgbClr val="F0BC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cap="all" baseline="0" dirty="0"/>
            </a:p>
          </p:txBody>
        </p:sp>
        <p:pic>
          <p:nvPicPr>
            <p:cNvPr id="7" name="Picture 6">
              <a:extLst>
                <a:ext uri="{FF2B5EF4-FFF2-40B4-BE49-F238E27FC236}">
                  <a16:creationId xmlns:a16="http://schemas.microsoft.com/office/drawing/2014/main" id="{EA1D18BF-64E7-453D-87A6-F4802A0185D3}"/>
                </a:ext>
              </a:extLst>
            </p:cNvPr>
            <p:cNvPicPr>
              <a:picLocks noChangeAspect="1"/>
            </p:cNvPicPr>
            <p:nvPr userDrawn="1"/>
          </p:nvPicPr>
          <p:blipFill rotWithShape="1">
            <a:blip r:embed="rId2">
              <a:alphaModFix amt="90000"/>
            </a:blip>
            <a:srcRect t="43289" b="32730"/>
            <a:stretch/>
          </p:blipFill>
          <p:spPr>
            <a:xfrm>
              <a:off x="0" y="0"/>
              <a:ext cx="12192000" cy="1644556"/>
            </a:xfrm>
            <a:prstGeom prst="rect">
              <a:avLst/>
            </a:prstGeom>
          </p:spPr>
        </p:pic>
      </p:grpSp>
      <p:grpSp>
        <p:nvGrpSpPr>
          <p:cNvPr id="13" name="Group 12">
            <a:extLst>
              <a:ext uri="{FF2B5EF4-FFF2-40B4-BE49-F238E27FC236}">
                <a16:creationId xmlns:a16="http://schemas.microsoft.com/office/drawing/2014/main" id="{95CF70D5-C127-4CF9-8C3E-49CC3489E7B6}"/>
              </a:ext>
            </a:extLst>
          </p:cNvPr>
          <p:cNvGrpSpPr/>
          <p:nvPr userDrawn="1"/>
        </p:nvGrpSpPr>
        <p:grpSpPr>
          <a:xfrm>
            <a:off x="5295900" y="1006928"/>
            <a:ext cx="1600200" cy="1600200"/>
            <a:chOff x="6346865" y="1665221"/>
            <a:chExt cx="2057400" cy="2057400"/>
          </a:xfrm>
        </p:grpSpPr>
        <p:sp>
          <p:nvSpPr>
            <p:cNvPr id="11" name="Oval 10">
              <a:extLst>
                <a:ext uri="{FF2B5EF4-FFF2-40B4-BE49-F238E27FC236}">
                  <a16:creationId xmlns:a16="http://schemas.microsoft.com/office/drawing/2014/main" id="{47A1A771-4300-487E-B6B6-04AB4A9FC51D}"/>
                </a:ext>
              </a:extLst>
            </p:cNvPr>
            <p:cNvSpPr/>
            <p:nvPr userDrawn="1"/>
          </p:nvSpPr>
          <p:spPr>
            <a:xfrm>
              <a:off x="6346865" y="1665221"/>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drawing of a face&#10;&#10;Description automatically generated">
              <a:extLst>
                <a:ext uri="{FF2B5EF4-FFF2-40B4-BE49-F238E27FC236}">
                  <a16:creationId xmlns:a16="http://schemas.microsoft.com/office/drawing/2014/main" id="{603C0762-2127-4985-9817-C63C5AC8DCEC}"/>
                </a:ext>
              </a:extLst>
            </p:cNvPr>
            <p:cNvPicPr>
              <a:picLocks noChangeAspect="1"/>
            </p:cNvPicPr>
            <p:nvPr userDrawn="1"/>
          </p:nvPicPr>
          <p:blipFill rotWithShape="1">
            <a:blip r:embed="rId3">
              <a:clrChange>
                <a:clrFrom>
                  <a:srgbClr val="FFFDFE"/>
                </a:clrFrom>
                <a:clrTo>
                  <a:srgbClr val="FFFDFE">
                    <a:alpha val="0"/>
                  </a:srgbClr>
                </a:clrTo>
              </a:clrChange>
              <a:extLst>
                <a:ext uri="{28A0092B-C50C-407E-A947-70E740481C1C}">
                  <a14:useLocalDpi xmlns:a14="http://schemas.microsoft.com/office/drawing/2010/main" val="0"/>
                </a:ext>
              </a:extLst>
            </a:blip>
            <a:srcRect l="4794" r="1320" b="1818"/>
            <a:stretch/>
          </p:blipFill>
          <p:spPr>
            <a:xfrm>
              <a:off x="6369725" y="1693008"/>
              <a:ext cx="2011680" cy="2001826"/>
            </a:xfrm>
            <a:prstGeom prst="rect">
              <a:avLst/>
            </a:prstGeom>
          </p:spPr>
        </p:pic>
      </p:grpSp>
      <p:sp>
        <p:nvSpPr>
          <p:cNvPr id="16" name="Rectangle 15">
            <a:extLst>
              <a:ext uri="{FF2B5EF4-FFF2-40B4-BE49-F238E27FC236}">
                <a16:creationId xmlns:a16="http://schemas.microsoft.com/office/drawing/2014/main" id="{E2364B82-4AC7-4ED9-B73F-82B1518C033A}"/>
              </a:ext>
            </a:extLst>
          </p:cNvPr>
          <p:cNvSpPr/>
          <p:nvPr userDrawn="1"/>
        </p:nvSpPr>
        <p:spPr>
          <a:xfrm>
            <a:off x="0" y="6128297"/>
            <a:ext cx="12188952" cy="729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EA045DCD-480F-4300-ADA7-D8A8399D077B}"/>
              </a:ext>
            </a:extLst>
          </p:cNvPr>
          <p:cNvSpPr>
            <a:spLocks noGrp="1"/>
          </p:cNvSpPr>
          <p:nvPr>
            <p:ph type="subTitle" idx="1"/>
          </p:nvPr>
        </p:nvSpPr>
        <p:spPr>
          <a:xfrm>
            <a:off x="1522476" y="5171469"/>
            <a:ext cx="9144000" cy="1359206"/>
          </a:xfrm>
        </p:spPr>
        <p:txBody>
          <a:bodyPr>
            <a:normAutofit/>
          </a:bodyPr>
          <a:lstStyle>
            <a:lvl1pPr marL="0" indent="0" algn="ctr">
              <a:lnSpc>
                <a:spcPct val="100000"/>
              </a:lnSpc>
              <a:spcBef>
                <a:spcPts val="0"/>
              </a:spcBef>
              <a:buNone/>
              <a:defRPr sz="2200" i="1">
                <a:solidFill>
                  <a:schemeClr val="tx1">
                    <a:lumMod val="65000"/>
                    <a:lumOff val="35000"/>
                  </a:schemeClr>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Tree>
    <p:extLst>
      <p:ext uri="{BB962C8B-B14F-4D97-AF65-F5344CB8AC3E}">
        <p14:creationId xmlns:p14="http://schemas.microsoft.com/office/powerpoint/2010/main" val="4238665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B9C142E-D512-47EB-8139-7A396F3B8838}"/>
              </a:ext>
            </a:extLst>
          </p:cNvPr>
          <p:cNvGrpSpPr/>
          <p:nvPr userDrawn="1"/>
        </p:nvGrpSpPr>
        <p:grpSpPr>
          <a:xfrm>
            <a:off x="0" y="0"/>
            <a:ext cx="12192000" cy="6858000"/>
            <a:chOff x="0" y="0"/>
            <a:chExt cx="12192000" cy="6858000"/>
          </a:xfrm>
        </p:grpSpPr>
        <p:sp>
          <p:nvSpPr>
            <p:cNvPr id="7" name="Rectangle 6">
              <a:extLst>
                <a:ext uri="{FF2B5EF4-FFF2-40B4-BE49-F238E27FC236}">
                  <a16:creationId xmlns:a16="http://schemas.microsoft.com/office/drawing/2014/main" id="{B92FC2A0-66A2-411D-8CCC-F54134711273}"/>
                </a:ext>
              </a:extLst>
            </p:cNvPr>
            <p:cNvSpPr/>
            <p:nvPr userDrawn="1"/>
          </p:nvSpPr>
          <p:spPr>
            <a:xfrm>
              <a:off x="0" y="0"/>
              <a:ext cx="12192000" cy="1895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CF8D095-1A5B-4A2F-A120-0B94FC649AB4}"/>
                </a:ext>
              </a:extLst>
            </p:cNvPr>
            <p:cNvSpPr/>
            <p:nvPr userDrawn="1"/>
          </p:nvSpPr>
          <p:spPr>
            <a:xfrm>
              <a:off x="0" y="4962588"/>
              <a:ext cx="12192000" cy="1895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id="{468FAFA1-7171-473A-BC27-3496C6DB9093}"/>
              </a:ext>
            </a:extLst>
          </p:cNvPr>
          <p:cNvPicPr>
            <a:picLocks noChangeAspect="1"/>
          </p:cNvPicPr>
          <p:nvPr userDrawn="1"/>
        </p:nvPicPr>
        <p:blipFill rotWithShape="1">
          <a:blip r:embed="rId2"/>
          <a:stretch/>
        </p:blipFill>
        <p:spPr>
          <a:xfrm>
            <a:off x="0" y="0"/>
            <a:ext cx="12192001" cy="6858000"/>
          </a:xfrm>
          <a:prstGeom prst="rect">
            <a:avLst/>
          </a:prstGeom>
        </p:spPr>
      </p:pic>
      <p:sp>
        <p:nvSpPr>
          <p:cNvPr id="11" name="Rectangle 10">
            <a:extLst>
              <a:ext uri="{FF2B5EF4-FFF2-40B4-BE49-F238E27FC236}">
                <a16:creationId xmlns:a16="http://schemas.microsoft.com/office/drawing/2014/main" id="{09FECCC5-6D20-4593-A160-B840BAA6A3FC}"/>
              </a:ext>
            </a:extLst>
          </p:cNvPr>
          <p:cNvSpPr/>
          <p:nvPr userDrawn="1"/>
        </p:nvSpPr>
        <p:spPr>
          <a:xfrm>
            <a:off x="-12701" y="2926080"/>
            <a:ext cx="12188952" cy="3958908"/>
          </a:xfrm>
          <a:prstGeom prst="rect">
            <a:avLst/>
          </a:prstGeom>
          <a:solidFill>
            <a:schemeClr val="tx1">
              <a:lumMod val="65000"/>
              <a:lumOff val="3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cap="all" baseline="0" dirty="0"/>
          </a:p>
        </p:txBody>
      </p:sp>
      <p:sp>
        <p:nvSpPr>
          <p:cNvPr id="2" name="Title 1">
            <a:extLst>
              <a:ext uri="{FF2B5EF4-FFF2-40B4-BE49-F238E27FC236}">
                <a16:creationId xmlns:a16="http://schemas.microsoft.com/office/drawing/2014/main" id="{626218D4-5068-4F22-9475-4505C4B9C860}"/>
              </a:ext>
            </a:extLst>
          </p:cNvPr>
          <p:cNvSpPr>
            <a:spLocks noGrp="1"/>
          </p:cNvSpPr>
          <p:nvPr userDrawn="1">
            <p:ph type="title"/>
          </p:nvPr>
        </p:nvSpPr>
        <p:spPr>
          <a:xfrm>
            <a:off x="673330" y="99847"/>
            <a:ext cx="10706794" cy="2852737"/>
          </a:xfrm>
        </p:spPr>
        <p:txBody>
          <a:bodyPr anchor="b"/>
          <a:lstStyle>
            <a:lvl1pPr>
              <a:defRPr sz="6000">
                <a:solidFill>
                  <a:schemeClr val="tx1"/>
                </a:solidFill>
              </a:defRPr>
            </a:lvl1pPr>
          </a:lstStyle>
          <a:p>
            <a:endParaRPr lang="en-US" dirty="0"/>
          </a:p>
        </p:txBody>
      </p:sp>
      <p:sp>
        <p:nvSpPr>
          <p:cNvPr id="12" name="Text Placeholder 2">
            <a:extLst>
              <a:ext uri="{FF2B5EF4-FFF2-40B4-BE49-F238E27FC236}">
                <a16:creationId xmlns:a16="http://schemas.microsoft.com/office/drawing/2014/main" id="{90D5FDB0-E2F3-4D71-8136-CE996CF2D071}"/>
              </a:ext>
            </a:extLst>
          </p:cNvPr>
          <p:cNvSpPr>
            <a:spLocks noGrp="1"/>
          </p:cNvSpPr>
          <p:nvPr>
            <p:ph type="body" idx="1"/>
          </p:nvPr>
        </p:nvSpPr>
        <p:spPr>
          <a:xfrm>
            <a:off x="673330" y="3233158"/>
            <a:ext cx="10706794" cy="1500187"/>
          </a:xfrm>
        </p:spPr>
        <p:txBody>
          <a:bodyPr>
            <a:normAutofit/>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dirty="0"/>
          </a:p>
        </p:txBody>
      </p:sp>
    </p:spTree>
    <p:extLst>
      <p:ext uri="{BB962C8B-B14F-4D97-AF65-F5344CB8AC3E}">
        <p14:creationId xmlns:p14="http://schemas.microsoft.com/office/powerpoint/2010/main" val="1207060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Questions &amp; Agenda Recommendation">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B9C142E-D512-47EB-8139-7A396F3B8838}"/>
              </a:ext>
            </a:extLst>
          </p:cNvPr>
          <p:cNvGrpSpPr/>
          <p:nvPr userDrawn="1"/>
        </p:nvGrpSpPr>
        <p:grpSpPr>
          <a:xfrm>
            <a:off x="0" y="0"/>
            <a:ext cx="12192000" cy="6858000"/>
            <a:chOff x="0" y="0"/>
            <a:chExt cx="12192000" cy="6858000"/>
          </a:xfrm>
        </p:grpSpPr>
        <p:sp>
          <p:nvSpPr>
            <p:cNvPr id="7" name="Rectangle 6">
              <a:extLst>
                <a:ext uri="{FF2B5EF4-FFF2-40B4-BE49-F238E27FC236}">
                  <a16:creationId xmlns:a16="http://schemas.microsoft.com/office/drawing/2014/main" id="{B92FC2A0-66A2-411D-8CCC-F54134711273}"/>
                </a:ext>
              </a:extLst>
            </p:cNvPr>
            <p:cNvSpPr/>
            <p:nvPr userDrawn="1"/>
          </p:nvSpPr>
          <p:spPr>
            <a:xfrm>
              <a:off x="0" y="0"/>
              <a:ext cx="12192000" cy="1895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CF8D095-1A5B-4A2F-A120-0B94FC649AB4}"/>
                </a:ext>
              </a:extLst>
            </p:cNvPr>
            <p:cNvSpPr/>
            <p:nvPr userDrawn="1"/>
          </p:nvSpPr>
          <p:spPr>
            <a:xfrm>
              <a:off x="0" y="4962588"/>
              <a:ext cx="12192000" cy="1895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id="{468FAFA1-7171-473A-BC27-3496C6DB9093}"/>
              </a:ext>
            </a:extLst>
          </p:cNvPr>
          <p:cNvPicPr>
            <a:picLocks noChangeAspect="1"/>
          </p:cNvPicPr>
          <p:nvPr userDrawn="1"/>
        </p:nvPicPr>
        <p:blipFill rotWithShape="1">
          <a:blip r:embed="rId2"/>
          <a:stretch/>
        </p:blipFill>
        <p:spPr>
          <a:xfrm>
            <a:off x="0" y="0"/>
            <a:ext cx="12192001" cy="6858000"/>
          </a:xfrm>
          <a:prstGeom prst="rect">
            <a:avLst/>
          </a:prstGeom>
        </p:spPr>
      </p:pic>
      <p:sp>
        <p:nvSpPr>
          <p:cNvPr id="11" name="Rectangle 10">
            <a:extLst>
              <a:ext uri="{FF2B5EF4-FFF2-40B4-BE49-F238E27FC236}">
                <a16:creationId xmlns:a16="http://schemas.microsoft.com/office/drawing/2014/main" id="{09FECCC5-6D20-4593-A160-B840BAA6A3FC}"/>
              </a:ext>
            </a:extLst>
          </p:cNvPr>
          <p:cNvSpPr/>
          <p:nvPr userDrawn="1"/>
        </p:nvSpPr>
        <p:spPr>
          <a:xfrm>
            <a:off x="-1" y="2893341"/>
            <a:ext cx="12188952" cy="3958908"/>
          </a:xfrm>
          <a:prstGeom prst="rect">
            <a:avLst/>
          </a:prstGeom>
          <a:solidFill>
            <a:schemeClr val="tx1">
              <a:lumMod val="65000"/>
              <a:lumOff val="3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cap="all" baseline="0" dirty="0"/>
          </a:p>
        </p:txBody>
      </p:sp>
      <p:sp>
        <p:nvSpPr>
          <p:cNvPr id="2" name="Title 1">
            <a:extLst>
              <a:ext uri="{FF2B5EF4-FFF2-40B4-BE49-F238E27FC236}">
                <a16:creationId xmlns:a16="http://schemas.microsoft.com/office/drawing/2014/main" id="{626218D4-5068-4F22-9475-4505C4B9C860}"/>
              </a:ext>
            </a:extLst>
          </p:cNvPr>
          <p:cNvSpPr>
            <a:spLocks noGrp="1"/>
          </p:cNvSpPr>
          <p:nvPr userDrawn="1">
            <p:ph type="title" hasCustomPrompt="1"/>
          </p:nvPr>
        </p:nvSpPr>
        <p:spPr>
          <a:xfrm>
            <a:off x="3391592" y="99847"/>
            <a:ext cx="8321041" cy="2852737"/>
          </a:xfrm>
        </p:spPr>
        <p:txBody>
          <a:bodyPr anchor="b"/>
          <a:lstStyle>
            <a:lvl1pPr>
              <a:defRPr sz="6000">
                <a:solidFill>
                  <a:schemeClr val="tx1"/>
                </a:solidFill>
              </a:defRPr>
            </a:lvl1pPr>
          </a:lstStyle>
          <a:p>
            <a:r>
              <a:rPr lang="en-US" dirty="0"/>
              <a:t>Questions &amp; </a:t>
            </a:r>
            <a:br>
              <a:rPr lang="en-US" dirty="0"/>
            </a:br>
            <a:r>
              <a:rPr lang="en-US" dirty="0"/>
              <a:t>Recommendation</a:t>
            </a:r>
          </a:p>
        </p:txBody>
      </p:sp>
      <p:sp>
        <p:nvSpPr>
          <p:cNvPr id="3" name="Text Placeholder 2">
            <a:extLst>
              <a:ext uri="{FF2B5EF4-FFF2-40B4-BE49-F238E27FC236}">
                <a16:creationId xmlns:a16="http://schemas.microsoft.com/office/drawing/2014/main" id="{F008F059-FEDC-4CF5-919C-E6DDF341AA05}"/>
              </a:ext>
            </a:extLst>
          </p:cNvPr>
          <p:cNvSpPr>
            <a:spLocks noGrp="1"/>
          </p:cNvSpPr>
          <p:nvPr userDrawn="1">
            <p:ph type="body" idx="1" hasCustomPrompt="1"/>
          </p:nvPr>
        </p:nvSpPr>
        <p:spPr>
          <a:xfrm>
            <a:off x="3391592" y="3233158"/>
            <a:ext cx="8321041" cy="1500187"/>
          </a:xfrm>
        </p:spPr>
        <p:txBody>
          <a:bodyPr>
            <a:normAutofit/>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Recommended action…</a:t>
            </a:r>
          </a:p>
        </p:txBody>
      </p:sp>
      <p:grpSp>
        <p:nvGrpSpPr>
          <p:cNvPr id="15" name="Group 14">
            <a:extLst>
              <a:ext uri="{FF2B5EF4-FFF2-40B4-BE49-F238E27FC236}">
                <a16:creationId xmlns:a16="http://schemas.microsoft.com/office/drawing/2014/main" id="{E4FBD996-9F7E-4E95-8CB4-6E81436A9373}"/>
              </a:ext>
            </a:extLst>
          </p:cNvPr>
          <p:cNvGrpSpPr/>
          <p:nvPr userDrawn="1"/>
        </p:nvGrpSpPr>
        <p:grpSpPr>
          <a:xfrm>
            <a:off x="479367" y="1701573"/>
            <a:ext cx="2502021" cy="2502021"/>
            <a:chOff x="6346865" y="1665221"/>
            <a:chExt cx="2057400" cy="2057400"/>
          </a:xfrm>
        </p:grpSpPr>
        <p:sp>
          <p:nvSpPr>
            <p:cNvPr id="16" name="Oval 15">
              <a:extLst>
                <a:ext uri="{FF2B5EF4-FFF2-40B4-BE49-F238E27FC236}">
                  <a16:creationId xmlns:a16="http://schemas.microsoft.com/office/drawing/2014/main" id="{FADD8DCC-ECDB-4F88-A8B1-E780192C42BB}"/>
                </a:ext>
              </a:extLst>
            </p:cNvPr>
            <p:cNvSpPr/>
            <p:nvPr userDrawn="1"/>
          </p:nvSpPr>
          <p:spPr>
            <a:xfrm>
              <a:off x="6346865" y="1665221"/>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drawing of a face&#10;&#10;Description automatically generated">
              <a:extLst>
                <a:ext uri="{FF2B5EF4-FFF2-40B4-BE49-F238E27FC236}">
                  <a16:creationId xmlns:a16="http://schemas.microsoft.com/office/drawing/2014/main" id="{76B67444-6CC7-40F7-B697-58A98BC054A8}"/>
                </a:ext>
              </a:extLst>
            </p:cNvPr>
            <p:cNvPicPr>
              <a:picLocks noChangeAspect="1"/>
            </p:cNvPicPr>
            <p:nvPr userDrawn="1"/>
          </p:nvPicPr>
          <p:blipFill rotWithShape="1">
            <a:blip r:embed="rId3">
              <a:clrChange>
                <a:clrFrom>
                  <a:srgbClr val="FFFDFE"/>
                </a:clrFrom>
                <a:clrTo>
                  <a:srgbClr val="FFFDFE">
                    <a:alpha val="0"/>
                  </a:srgbClr>
                </a:clrTo>
              </a:clrChange>
              <a:extLst>
                <a:ext uri="{28A0092B-C50C-407E-A947-70E740481C1C}">
                  <a14:useLocalDpi xmlns:a14="http://schemas.microsoft.com/office/drawing/2010/main" val="0"/>
                </a:ext>
              </a:extLst>
            </a:blip>
            <a:srcRect l="4794" r="1320" b="1818"/>
            <a:stretch/>
          </p:blipFill>
          <p:spPr>
            <a:xfrm>
              <a:off x="6369725" y="1693008"/>
              <a:ext cx="2011680" cy="2001826"/>
            </a:xfrm>
            <a:prstGeom prst="rect">
              <a:avLst/>
            </a:prstGeom>
          </p:spPr>
        </p:pic>
      </p:grpSp>
    </p:spTree>
    <p:extLst>
      <p:ext uri="{BB962C8B-B14F-4D97-AF65-F5344CB8AC3E}">
        <p14:creationId xmlns:p14="http://schemas.microsoft.com/office/powerpoint/2010/main" val="1450841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estions Only">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B9C142E-D512-47EB-8139-7A396F3B8838}"/>
              </a:ext>
            </a:extLst>
          </p:cNvPr>
          <p:cNvGrpSpPr/>
          <p:nvPr userDrawn="1"/>
        </p:nvGrpSpPr>
        <p:grpSpPr>
          <a:xfrm>
            <a:off x="0" y="0"/>
            <a:ext cx="12192000" cy="6858000"/>
            <a:chOff x="0" y="0"/>
            <a:chExt cx="12192000" cy="6858000"/>
          </a:xfrm>
        </p:grpSpPr>
        <p:sp>
          <p:nvSpPr>
            <p:cNvPr id="7" name="Rectangle 6">
              <a:extLst>
                <a:ext uri="{FF2B5EF4-FFF2-40B4-BE49-F238E27FC236}">
                  <a16:creationId xmlns:a16="http://schemas.microsoft.com/office/drawing/2014/main" id="{B92FC2A0-66A2-411D-8CCC-F54134711273}"/>
                </a:ext>
              </a:extLst>
            </p:cNvPr>
            <p:cNvSpPr/>
            <p:nvPr userDrawn="1"/>
          </p:nvSpPr>
          <p:spPr>
            <a:xfrm>
              <a:off x="0" y="0"/>
              <a:ext cx="12192000" cy="1895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CF8D095-1A5B-4A2F-A120-0B94FC649AB4}"/>
                </a:ext>
              </a:extLst>
            </p:cNvPr>
            <p:cNvSpPr/>
            <p:nvPr userDrawn="1"/>
          </p:nvSpPr>
          <p:spPr>
            <a:xfrm>
              <a:off x="0" y="4962588"/>
              <a:ext cx="12192000" cy="1895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id="{468FAFA1-7171-473A-BC27-3496C6DB9093}"/>
              </a:ext>
            </a:extLst>
          </p:cNvPr>
          <p:cNvPicPr>
            <a:picLocks noChangeAspect="1"/>
          </p:cNvPicPr>
          <p:nvPr userDrawn="1"/>
        </p:nvPicPr>
        <p:blipFill rotWithShape="1">
          <a:blip r:embed="rId2"/>
          <a:stretch/>
        </p:blipFill>
        <p:spPr>
          <a:xfrm>
            <a:off x="0" y="0"/>
            <a:ext cx="12192001" cy="6858000"/>
          </a:xfrm>
          <a:prstGeom prst="rect">
            <a:avLst/>
          </a:prstGeom>
        </p:spPr>
      </p:pic>
      <p:sp>
        <p:nvSpPr>
          <p:cNvPr id="11" name="Rectangle 10">
            <a:extLst>
              <a:ext uri="{FF2B5EF4-FFF2-40B4-BE49-F238E27FC236}">
                <a16:creationId xmlns:a16="http://schemas.microsoft.com/office/drawing/2014/main" id="{09FECCC5-6D20-4593-A160-B840BAA6A3FC}"/>
              </a:ext>
            </a:extLst>
          </p:cNvPr>
          <p:cNvSpPr/>
          <p:nvPr userDrawn="1"/>
        </p:nvSpPr>
        <p:spPr>
          <a:xfrm>
            <a:off x="-12701" y="2926080"/>
            <a:ext cx="12188952" cy="3958908"/>
          </a:xfrm>
          <a:prstGeom prst="rect">
            <a:avLst/>
          </a:prstGeom>
          <a:solidFill>
            <a:schemeClr val="tx1">
              <a:lumMod val="65000"/>
              <a:lumOff val="3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cap="all" baseline="0" dirty="0"/>
          </a:p>
        </p:txBody>
      </p:sp>
      <p:sp>
        <p:nvSpPr>
          <p:cNvPr id="2" name="Title 1">
            <a:extLst>
              <a:ext uri="{FF2B5EF4-FFF2-40B4-BE49-F238E27FC236}">
                <a16:creationId xmlns:a16="http://schemas.microsoft.com/office/drawing/2014/main" id="{626218D4-5068-4F22-9475-4505C4B9C860}"/>
              </a:ext>
            </a:extLst>
          </p:cNvPr>
          <p:cNvSpPr>
            <a:spLocks noGrp="1"/>
          </p:cNvSpPr>
          <p:nvPr userDrawn="1">
            <p:ph type="title" hasCustomPrompt="1"/>
          </p:nvPr>
        </p:nvSpPr>
        <p:spPr>
          <a:xfrm>
            <a:off x="3391592" y="99847"/>
            <a:ext cx="8321041" cy="2852737"/>
          </a:xfrm>
        </p:spPr>
        <p:txBody>
          <a:bodyPr anchor="b"/>
          <a:lstStyle>
            <a:lvl1pPr>
              <a:defRPr sz="6000">
                <a:solidFill>
                  <a:schemeClr val="tx1"/>
                </a:solidFill>
              </a:defRPr>
            </a:lvl1pPr>
          </a:lstStyle>
          <a:p>
            <a:r>
              <a:rPr lang="en-US" dirty="0"/>
              <a:t>Questions?</a:t>
            </a:r>
          </a:p>
        </p:txBody>
      </p:sp>
      <p:grpSp>
        <p:nvGrpSpPr>
          <p:cNvPr id="15" name="Group 14">
            <a:extLst>
              <a:ext uri="{FF2B5EF4-FFF2-40B4-BE49-F238E27FC236}">
                <a16:creationId xmlns:a16="http://schemas.microsoft.com/office/drawing/2014/main" id="{E4FBD996-9F7E-4E95-8CB4-6E81436A9373}"/>
              </a:ext>
            </a:extLst>
          </p:cNvPr>
          <p:cNvGrpSpPr/>
          <p:nvPr userDrawn="1"/>
        </p:nvGrpSpPr>
        <p:grpSpPr>
          <a:xfrm>
            <a:off x="479367" y="1701573"/>
            <a:ext cx="2502021" cy="2502021"/>
            <a:chOff x="6346865" y="1665221"/>
            <a:chExt cx="2057400" cy="2057400"/>
          </a:xfrm>
        </p:grpSpPr>
        <p:sp>
          <p:nvSpPr>
            <p:cNvPr id="16" name="Oval 15">
              <a:extLst>
                <a:ext uri="{FF2B5EF4-FFF2-40B4-BE49-F238E27FC236}">
                  <a16:creationId xmlns:a16="http://schemas.microsoft.com/office/drawing/2014/main" id="{FADD8DCC-ECDB-4F88-A8B1-E780192C42BB}"/>
                </a:ext>
              </a:extLst>
            </p:cNvPr>
            <p:cNvSpPr/>
            <p:nvPr userDrawn="1"/>
          </p:nvSpPr>
          <p:spPr>
            <a:xfrm>
              <a:off x="6346865" y="1665221"/>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drawing of a face&#10;&#10;Description automatically generated">
              <a:extLst>
                <a:ext uri="{FF2B5EF4-FFF2-40B4-BE49-F238E27FC236}">
                  <a16:creationId xmlns:a16="http://schemas.microsoft.com/office/drawing/2014/main" id="{76B67444-6CC7-40F7-B697-58A98BC054A8}"/>
                </a:ext>
              </a:extLst>
            </p:cNvPr>
            <p:cNvPicPr>
              <a:picLocks noChangeAspect="1"/>
            </p:cNvPicPr>
            <p:nvPr userDrawn="1"/>
          </p:nvPicPr>
          <p:blipFill rotWithShape="1">
            <a:blip r:embed="rId3">
              <a:clrChange>
                <a:clrFrom>
                  <a:srgbClr val="FFFDFE"/>
                </a:clrFrom>
                <a:clrTo>
                  <a:srgbClr val="FFFDFE">
                    <a:alpha val="0"/>
                  </a:srgbClr>
                </a:clrTo>
              </a:clrChange>
              <a:extLst>
                <a:ext uri="{28A0092B-C50C-407E-A947-70E740481C1C}">
                  <a14:useLocalDpi xmlns:a14="http://schemas.microsoft.com/office/drawing/2010/main" val="0"/>
                </a:ext>
              </a:extLst>
            </a:blip>
            <a:srcRect l="4794" r="1320" b="1818"/>
            <a:stretch/>
          </p:blipFill>
          <p:spPr>
            <a:xfrm>
              <a:off x="6369725" y="1693008"/>
              <a:ext cx="2011680" cy="2001826"/>
            </a:xfrm>
            <a:prstGeom prst="rect">
              <a:avLst/>
            </a:prstGeom>
          </p:spPr>
        </p:pic>
      </p:grpSp>
    </p:spTree>
    <p:extLst>
      <p:ext uri="{BB962C8B-B14F-4D97-AF65-F5344CB8AC3E}">
        <p14:creationId xmlns:p14="http://schemas.microsoft.com/office/powerpoint/2010/main" val="3316603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0AE82-0DFD-4DA7-A479-3852C9C43853}"/>
              </a:ext>
            </a:extLst>
          </p:cNvPr>
          <p:cNvSpPr>
            <a:spLocks noGrp="1"/>
          </p:cNvSpPr>
          <p:nvPr>
            <p:ph type="title"/>
          </p:nvPr>
        </p:nvSpPr>
        <p:spPr/>
        <p:txBody>
          <a:bodyPr anchor="ctr">
            <a:normAutofit/>
          </a:bodyPr>
          <a:lstStyle>
            <a:lvl1pPr>
              <a:defRPr sz="4000" b="0"/>
            </a:lvl1pPr>
          </a:lstStyle>
          <a:p>
            <a:r>
              <a:rPr lang="en-US"/>
              <a:t>Click to edit Master title style</a:t>
            </a:r>
          </a:p>
        </p:txBody>
      </p:sp>
      <p:sp>
        <p:nvSpPr>
          <p:cNvPr id="3" name="Content Placeholder 2">
            <a:extLst>
              <a:ext uri="{FF2B5EF4-FFF2-40B4-BE49-F238E27FC236}">
                <a16:creationId xmlns:a16="http://schemas.microsoft.com/office/drawing/2014/main" id="{B2BDF093-5289-4F3B-B880-AF0341004273}"/>
              </a:ext>
            </a:extLst>
          </p:cNvPr>
          <p:cNvSpPr>
            <a:spLocks noGrp="1"/>
          </p:cNvSpPr>
          <p:nvPr>
            <p:ph idx="1"/>
          </p:nvPr>
        </p:nvSpPr>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3384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Side by Side Content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7E3B2-D65F-450F-B65F-8D12B9FE55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2868C8-50C6-4D5C-AA23-25FB010C0C4B}"/>
              </a:ext>
            </a:extLst>
          </p:cNvPr>
          <p:cNvSpPr>
            <a:spLocks noGrp="1"/>
          </p:cNvSpPr>
          <p:nvPr>
            <p:ph sz="half" idx="1"/>
          </p:nvPr>
        </p:nvSpPr>
        <p:spPr>
          <a:xfrm>
            <a:off x="304800" y="1444120"/>
            <a:ext cx="5654444" cy="49264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92F9FF-6F92-405F-AC69-7137D9CC7366}"/>
              </a:ext>
            </a:extLst>
          </p:cNvPr>
          <p:cNvSpPr>
            <a:spLocks noGrp="1"/>
          </p:cNvSpPr>
          <p:nvPr>
            <p:ph sz="half" idx="2"/>
          </p:nvPr>
        </p:nvSpPr>
        <p:spPr>
          <a:xfrm>
            <a:off x="6172200" y="1444120"/>
            <a:ext cx="5654444" cy="49264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6705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577E9-1F41-4507-9EB8-8871B9D2B33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74684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Figure/Chart/Graph">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C5183B6-A293-41CE-9E7E-ACC4C930EE09}"/>
              </a:ext>
            </a:extLst>
          </p:cNvPr>
          <p:cNvSpPr/>
          <p:nvPr userDrawn="1"/>
        </p:nvSpPr>
        <p:spPr>
          <a:xfrm>
            <a:off x="0" y="0"/>
            <a:ext cx="12192000" cy="1895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5780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microsoft.com/office/2007/relationships/hdphoto" Target="../media/hdphoto1.wdp"/><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43E3666B-FD45-4B93-9922-ABA6C5E17D9A}"/>
              </a:ext>
            </a:extLst>
          </p:cNvPr>
          <p:cNvGrpSpPr/>
          <p:nvPr userDrawn="1"/>
        </p:nvGrpSpPr>
        <p:grpSpPr>
          <a:xfrm>
            <a:off x="1" y="6516314"/>
            <a:ext cx="12192000" cy="341685"/>
            <a:chOff x="1" y="6451600"/>
            <a:chExt cx="12192000" cy="406400"/>
          </a:xfrm>
        </p:grpSpPr>
        <p:sp>
          <p:nvSpPr>
            <p:cNvPr id="7" name="Rectangle 6">
              <a:extLst>
                <a:ext uri="{FF2B5EF4-FFF2-40B4-BE49-F238E27FC236}">
                  <a16:creationId xmlns:a16="http://schemas.microsoft.com/office/drawing/2014/main" id="{90970B93-BE7B-4B8E-85B7-8EDFA88AE6DB}"/>
                </a:ext>
              </a:extLst>
            </p:cNvPr>
            <p:cNvSpPr/>
            <p:nvPr userDrawn="1"/>
          </p:nvSpPr>
          <p:spPr>
            <a:xfrm>
              <a:off x="1524" y="6451600"/>
              <a:ext cx="12190476" cy="406400"/>
            </a:xfrm>
            <a:prstGeom prst="rect">
              <a:avLst/>
            </a:prstGeom>
            <a:solidFill>
              <a:srgbClr val="F0BC1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13" name="Rectangle 12">
              <a:extLst>
                <a:ext uri="{FF2B5EF4-FFF2-40B4-BE49-F238E27FC236}">
                  <a16:creationId xmlns:a16="http://schemas.microsoft.com/office/drawing/2014/main" id="{F664AC39-3131-4E25-8162-C302785214FF}"/>
                </a:ext>
              </a:extLst>
            </p:cNvPr>
            <p:cNvSpPr/>
            <p:nvPr userDrawn="1"/>
          </p:nvSpPr>
          <p:spPr>
            <a:xfrm>
              <a:off x="1" y="6554773"/>
              <a:ext cx="12192000" cy="20005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C3DEA3E3-AD31-4F59-9BB8-61056BA1931C}"/>
              </a:ext>
            </a:extLst>
          </p:cNvPr>
          <p:cNvSpPr txBox="1"/>
          <p:nvPr userDrawn="1"/>
        </p:nvSpPr>
        <p:spPr>
          <a:xfrm>
            <a:off x="6085693" y="6560387"/>
            <a:ext cx="5476464" cy="238527"/>
          </a:xfrm>
          <a:prstGeom prst="rect">
            <a:avLst/>
          </a:prstGeom>
          <a:noFill/>
        </p:spPr>
        <p:txBody>
          <a:bodyPr wrap="square" rtlCol="0" anchor="ctr">
            <a:spAutoFit/>
          </a:bodyPr>
          <a:lstStyle/>
          <a:p>
            <a:pPr algn="r"/>
            <a:r>
              <a:rPr lang="en-US" sz="950" b="1" i="1" cap="small" baseline="0" dirty="0">
                <a:solidFill>
                  <a:schemeClr val="bg1"/>
                </a:solidFill>
                <a:latin typeface="Georgia" panose="02040502050405020303" pitchFamily="18" charset="0"/>
              </a:rPr>
              <a:t>El Paso County</a:t>
            </a:r>
          </a:p>
        </p:txBody>
      </p:sp>
      <p:sp>
        <p:nvSpPr>
          <p:cNvPr id="3" name="Text Placeholder 2">
            <a:extLst>
              <a:ext uri="{FF2B5EF4-FFF2-40B4-BE49-F238E27FC236}">
                <a16:creationId xmlns:a16="http://schemas.microsoft.com/office/drawing/2014/main" id="{58FA08F4-D22E-401E-B728-875DB1E84FC5}"/>
              </a:ext>
            </a:extLst>
          </p:cNvPr>
          <p:cNvSpPr>
            <a:spLocks noGrp="1"/>
          </p:cNvSpPr>
          <p:nvPr>
            <p:ph type="body" idx="1"/>
          </p:nvPr>
        </p:nvSpPr>
        <p:spPr>
          <a:xfrm>
            <a:off x="304800" y="1398850"/>
            <a:ext cx="11521844" cy="498617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a:extLst>
              <a:ext uri="{FF2B5EF4-FFF2-40B4-BE49-F238E27FC236}">
                <a16:creationId xmlns:a16="http://schemas.microsoft.com/office/drawing/2014/main" id="{E67042C7-2ED0-4093-AB73-722797E7F638}"/>
              </a:ext>
            </a:extLst>
          </p:cNvPr>
          <p:cNvSpPr txBox="1"/>
          <p:nvPr userDrawn="1"/>
        </p:nvSpPr>
        <p:spPr>
          <a:xfrm>
            <a:off x="304800" y="6556540"/>
            <a:ext cx="6023811" cy="246221"/>
          </a:xfrm>
          <a:prstGeom prst="rect">
            <a:avLst/>
          </a:prstGeom>
          <a:noFill/>
        </p:spPr>
        <p:txBody>
          <a:bodyPr wrap="square" rtlCol="0" anchor="ctr">
            <a:spAutoFit/>
          </a:bodyPr>
          <a:lstStyle/>
          <a:p>
            <a:r>
              <a:rPr lang="en-US" sz="950" b="1" i="1" cap="small" baseline="0" dirty="0">
                <a:solidFill>
                  <a:schemeClr val="bg1"/>
                </a:solidFill>
                <a:latin typeface="Georgia" panose="02040502050405020303" pitchFamily="18" charset="0"/>
              </a:rPr>
              <a:t>Excellence | Professionalism | Integrity | Creativity</a:t>
            </a:r>
          </a:p>
        </p:txBody>
      </p:sp>
      <p:pic>
        <p:nvPicPr>
          <p:cNvPr id="11" name="Picture 10">
            <a:extLst>
              <a:ext uri="{FF2B5EF4-FFF2-40B4-BE49-F238E27FC236}">
                <a16:creationId xmlns:a16="http://schemas.microsoft.com/office/drawing/2014/main" id="{066E8122-D803-4DC9-A947-851A732DE8CD}"/>
              </a:ext>
            </a:extLst>
          </p:cNvPr>
          <p:cNvPicPr>
            <a:picLocks noChangeAspect="1"/>
          </p:cNvPicPr>
          <p:nvPr userDrawn="1"/>
        </p:nvPicPr>
        <p:blipFill>
          <a:blip r:embed="rId10" cstate="print">
            <a:extLst>
              <a:ext uri="{BEBA8EAE-BF5A-486C-A8C5-ECC9F3942E4B}">
                <a14:imgProps xmlns:a14="http://schemas.microsoft.com/office/drawing/2010/main">
                  <a14:imgLayer r:embed="rId11">
                    <a14:imgEffect>
                      <a14:artisticGlowEdges/>
                    </a14:imgEffect>
                  </a14:imgLayer>
                </a14:imgProps>
              </a:ext>
              <a:ext uri="{28A0092B-C50C-407E-A947-70E740481C1C}">
                <a14:useLocalDpi xmlns:a14="http://schemas.microsoft.com/office/drawing/2010/main" val="0"/>
              </a:ext>
            </a:extLst>
          </a:blip>
          <a:stretch>
            <a:fillRect/>
          </a:stretch>
        </p:blipFill>
        <p:spPr>
          <a:xfrm>
            <a:off x="11642318" y="6498868"/>
            <a:ext cx="368061" cy="341684"/>
          </a:xfrm>
          <a:prstGeom prst="rect">
            <a:avLst/>
          </a:prstGeom>
        </p:spPr>
      </p:pic>
      <p:sp>
        <p:nvSpPr>
          <p:cNvPr id="10" name="TextBox 9">
            <a:extLst>
              <a:ext uri="{FF2B5EF4-FFF2-40B4-BE49-F238E27FC236}">
                <a16:creationId xmlns:a16="http://schemas.microsoft.com/office/drawing/2014/main" id="{6E94CA35-9B12-41EB-9C99-31822EC22AB9}"/>
              </a:ext>
            </a:extLst>
          </p:cNvPr>
          <p:cNvSpPr txBox="1"/>
          <p:nvPr userDrawn="1"/>
        </p:nvSpPr>
        <p:spPr>
          <a:xfrm>
            <a:off x="11677084" y="6555718"/>
            <a:ext cx="346630" cy="200055"/>
          </a:xfrm>
          <a:prstGeom prst="rect">
            <a:avLst/>
          </a:prstGeom>
          <a:noFill/>
        </p:spPr>
        <p:txBody>
          <a:bodyPr wrap="square" rtlCol="0" anchor="ctr">
            <a:spAutoFit/>
          </a:bodyPr>
          <a:lstStyle/>
          <a:p>
            <a:pPr algn="ctr"/>
            <a:fld id="{1415598A-6DC0-47AD-9FAE-DEAF230CA2C9}" type="slidenum">
              <a:rPr lang="en-US" sz="700" b="1" smtClean="0">
                <a:solidFill>
                  <a:schemeClr val="bg1"/>
                </a:solidFill>
                <a:latin typeface="Georgia" panose="02040502050405020303" pitchFamily="18" charset="0"/>
              </a:rPr>
              <a:t>‹#›</a:t>
            </a:fld>
            <a:endParaRPr lang="en-US" sz="700" b="1" dirty="0">
              <a:solidFill>
                <a:schemeClr val="bg1"/>
              </a:solidFill>
              <a:latin typeface="Georgia" panose="02040502050405020303" pitchFamily="18" charset="0"/>
            </a:endParaRPr>
          </a:p>
        </p:txBody>
      </p:sp>
      <p:pic>
        <p:nvPicPr>
          <p:cNvPr id="16" name="Picture 15">
            <a:extLst>
              <a:ext uri="{FF2B5EF4-FFF2-40B4-BE49-F238E27FC236}">
                <a16:creationId xmlns:a16="http://schemas.microsoft.com/office/drawing/2014/main" id="{BBB383CE-ABAC-46DE-B38E-00E8E9E1F9C3}"/>
              </a:ext>
            </a:extLst>
          </p:cNvPr>
          <p:cNvPicPr>
            <a:picLocks noChangeAspect="1"/>
          </p:cNvPicPr>
          <p:nvPr userDrawn="1"/>
        </p:nvPicPr>
        <p:blipFill rotWithShape="1">
          <a:blip r:embed="rId12"/>
          <a:srcRect t="44444" b="33801"/>
          <a:stretch/>
        </p:blipFill>
        <p:spPr>
          <a:xfrm>
            <a:off x="0" y="0"/>
            <a:ext cx="12192000" cy="1206500"/>
          </a:xfrm>
          <a:prstGeom prst="rect">
            <a:avLst/>
          </a:prstGeom>
        </p:spPr>
      </p:pic>
      <p:sp>
        <p:nvSpPr>
          <p:cNvPr id="17" name="Rectangle 16">
            <a:extLst>
              <a:ext uri="{FF2B5EF4-FFF2-40B4-BE49-F238E27FC236}">
                <a16:creationId xmlns:a16="http://schemas.microsoft.com/office/drawing/2014/main" id="{D6C127B6-6274-4D1B-B415-38BEEB10129F}"/>
              </a:ext>
            </a:extLst>
          </p:cNvPr>
          <p:cNvSpPr/>
          <p:nvPr userDrawn="1"/>
        </p:nvSpPr>
        <p:spPr>
          <a:xfrm>
            <a:off x="3048" y="-5654"/>
            <a:ext cx="12188952" cy="1206500"/>
          </a:xfrm>
          <a:prstGeom prst="rect">
            <a:avLst/>
          </a:prstGeom>
          <a:solidFill>
            <a:schemeClr val="tx1">
              <a:lumMod val="85000"/>
              <a:lumOff val="1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2" name="Title Placeholder 1">
            <a:extLst>
              <a:ext uri="{FF2B5EF4-FFF2-40B4-BE49-F238E27FC236}">
                <a16:creationId xmlns:a16="http://schemas.microsoft.com/office/drawing/2014/main" id="{168E9279-D136-4D4C-B20B-42E6DB1CBF62}"/>
              </a:ext>
            </a:extLst>
          </p:cNvPr>
          <p:cNvSpPr>
            <a:spLocks noGrp="1"/>
          </p:cNvSpPr>
          <p:nvPr userDrawn="1">
            <p:ph type="title"/>
          </p:nvPr>
        </p:nvSpPr>
        <p:spPr>
          <a:xfrm>
            <a:off x="304800" y="86744"/>
            <a:ext cx="11521844" cy="1005914"/>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09992617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1" r:id="rId3"/>
    <p:sldLayoutId id="2147483656" r:id="rId4"/>
    <p:sldLayoutId id="2147483650" r:id="rId5"/>
    <p:sldLayoutId id="2147483652" r:id="rId6"/>
    <p:sldLayoutId id="2147483654" r:id="rId7"/>
    <p:sldLayoutId id="2147483655" r:id="rId8"/>
  </p:sldLayoutIdLst>
  <p:txStyles>
    <p:titleStyle>
      <a:lvl1pPr algn="l" defTabSz="914400" rtl="0" eaLnBrk="1" latinLnBrk="0" hangingPunct="1">
        <a:lnSpc>
          <a:spcPct val="90000"/>
        </a:lnSpc>
        <a:spcBef>
          <a:spcPct val="0"/>
        </a:spcBef>
        <a:buNone/>
        <a:defRPr sz="4000" b="0" i="1" kern="1200">
          <a:solidFill>
            <a:schemeClr val="bg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Clr>
          <a:srgbClr val="F0BC19"/>
        </a:buClr>
        <a:buFont typeface="Wingdings" panose="05000000000000000000" pitchFamily="2" charset="2"/>
        <a:buChar char="§"/>
        <a:defRPr sz="2800" kern="1200">
          <a:solidFill>
            <a:schemeClr val="tx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Clr>
          <a:srgbClr val="F0BC19"/>
        </a:buClr>
        <a:buFont typeface="Wingdings" panose="05000000000000000000" pitchFamily="2" charset="2"/>
        <a:buChar char="§"/>
        <a:defRPr sz="2400" kern="1200">
          <a:solidFill>
            <a:schemeClr val="tx1"/>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Clr>
          <a:srgbClr val="F0BC19"/>
        </a:buClr>
        <a:buFont typeface="Wingdings" panose="05000000000000000000" pitchFamily="2" charset="2"/>
        <a:buChar char="§"/>
        <a:defRPr sz="2000" kern="1200">
          <a:solidFill>
            <a:schemeClr val="tx1"/>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Clr>
          <a:srgbClr val="F0BC19"/>
        </a:buClr>
        <a:buFont typeface="Wingdings" panose="05000000000000000000" pitchFamily="2" charset="2"/>
        <a:buChar char="§"/>
        <a:defRPr sz="1800" kern="1200">
          <a:solidFill>
            <a:schemeClr val="tx1"/>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Clr>
          <a:srgbClr val="F0BC19"/>
        </a:buClr>
        <a:buFont typeface="Wingdings" panose="05000000000000000000" pitchFamily="2" charset="2"/>
        <a:buChar char="§"/>
        <a:defRPr sz="1800" kern="1200">
          <a:solidFill>
            <a:schemeClr val="tx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06F02-2BF3-4576-823A-76D41360664F}"/>
              </a:ext>
            </a:extLst>
          </p:cNvPr>
          <p:cNvSpPr>
            <a:spLocks noGrp="1"/>
          </p:cNvSpPr>
          <p:nvPr>
            <p:ph type="ctrTitle"/>
          </p:nvPr>
        </p:nvSpPr>
        <p:spPr/>
        <p:txBody>
          <a:bodyPr>
            <a:normAutofit/>
          </a:bodyPr>
          <a:lstStyle/>
          <a:p>
            <a:r>
              <a:rPr lang="en-US" sz="4800" dirty="0"/>
              <a:t>2023 Investment Highlights</a:t>
            </a:r>
            <a:br>
              <a:rPr lang="en-US" sz="4800" dirty="0"/>
            </a:br>
            <a:br>
              <a:rPr lang="en-US" sz="4800" dirty="0"/>
            </a:br>
            <a:r>
              <a:rPr lang="en-US" sz="3600" dirty="0"/>
              <a:t>3rd Quarter ending June 30, 2023</a:t>
            </a:r>
            <a:endParaRPr lang="en-US" sz="4800" dirty="0"/>
          </a:p>
        </p:txBody>
      </p:sp>
      <p:sp>
        <p:nvSpPr>
          <p:cNvPr id="3" name="Subtitle 2">
            <a:extLst>
              <a:ext uri="{FF2B5EF4-FFF2-40B4-BE49-F238E27FC236}">
                <a16:creationId xmlns:a16="http://schemas.microsoft.com/office/drawing/2014/main" id="{722F3848-0F09-4238-A83F-F28FB5F1DA47}"/>
              </a:ext>
            </a:extLst>
          </p:cNvPr>
          <p:cNvSpPr>
            <a:spLocks noGrp="1"/>
          </p:cNvSpPr>
          <p:nvPr>
            <p:ph type="subTitle" idx="1"/>
          </p:nvPr>
        </p:nvSpPr>
        <p:spPr/>
        <p:txBody>
          <a:bodyPr>
            <a:normAutofit/>
          </a:bodyPr>
          <a:lstStyle/>
          <a:p>
            <a:r>
              <a:rPr lang="en-US" dirty="0"/>
              <a:t>County Auditor’s Office</a:t>
            </a:r>
          </a:p>
          <a:p>
            <a:endParaRPr lang="en-US" dirty="0"/>
          </a:p>
          <a:p>
            <a:r>
              <a:rPr lang="en-US" dirty="0"/>
              <a:t>Commissioners Court Meeting </a:t>
            </a:r>
          </a:p>
        </p:txBody>
      </p:sp>
    </p:spTree>
    <p:extLst>
      <p:ext uri="{BB962C8B-B14F-4D97-AF65-F5344CB8AC3E}">
        <p14:creationId xmlns:p14="http://schemas.microsoft.com/office/powerpoint/2010/main" val="1941503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Quarterly Investment Update</a:t>
            </a:r>
            <a:endParaRPr lang="en-US" dirty="0"/>
          </a:p>
        </p:txBody>
      </p:sp>
      <p:sp>
        <p:nvSpPr>
          <p:cNvPr id="7" name="Rectangle 6"/>
          <p:cNvSpPr/>
          <p:nvPr/>
        </p:nvSpPr>
        <p:spPr>
          <a:xfrm>
            <a:off x="1334814" y="5418419"/>
            <a:ext cx="9732580" cy="646331"/>
          </a:xfrm>
          <a:prstGeom prst="rect">
            <a:avLst/>
          </a:prstGeom>
        </p:spPr>
        <p:txBody>
          <a:bodyPr wrap="square">
            <a:spAutoFit/>
          </a:bodyPr>
          <a:lstStyle/>
          <a:p>
            <a:pPr lvl="0" algn="just"/>
            <a:r>
              <a:rPr lang="en-US" dirty="0">
                <a:solidFill>
                  <a:prstClr val="black"/>
                </a:solidFill>
                <a:latin typeface="Times New Roman" panose="02020603050405020304" pitchFamily="18" charset="0"/>
                <a:cs typeface="Times New Roman" panose="02020603050405020304" pitchFamily="18" charset="0"/>
              </a:rPr>
              <a:t>The County’s investable funds include the General Fund, Special Revenue Fund, Capital Projects, Internal Service, Enterprise Fund, Debt Service, and Agency Fund.</a:t>
            </a:r>
          </a:p>
        </p:txBody>
      </p:sp>
      <p:sp>
        <p:nvSpPr>
          <p:cNvPr id="3" name="Content Placeholder 2"/>
          <p:cNvSpPr>
            <a:spLocks noGrp="1"/>
          </p:cNvSpPr>
          <p:nvPr>
            <p:ph idx="1"/>
          </p:nvPr>
        </p:nvSpPr>
        <p:spPr/>
        <p:txBody>
          <a:bodyPr/>
          <a:lstStyle/>
          <a:p>
            <a:pPr marL="0" indent="0">
              <a:buNone/>
            </a:pPr>
            <a:r>
              <a:rPr lang="en-US" dirty="0"/>
              <a:t> </a:t>
            </a:r>
          </a:p>
        </p:txBody>
      </p:sp>
      <p:pic>
        <p:nvPicPr>
          <p:cNvPr id="4" name="Picture 3">
            <a:extLst>
              <a:ext uri="{FF2B5EF4-FFF2-40B4-BE49-F238E27FC236}">
                <a16:creationId xmlns:a16="http://schemas.microsoft.com/office/drawing/2014/main" id="{4888B9DD-5087-A1C4-FA5D-A711E3FA1017}"/>
              </a:ext>
            </a:extLst>
          </p:cNvPr>
          <p:cNvPicPr>
            <a:picLocks noChangeAspect="1"/>
          </p:cNvPicPr>
          <p:nvPr/>
        </p:nvPicPr>
        <p:blipFill>
          <a:blip r:embed="rId3"/>
          <a:stretch>
            <a:fillRect/>
          </a:stretch>
        </p:blipFill>
        <p:spPr>
          <a:xfrm>
            <a:off x="2858859" y="1398850"/>
            <a:ext cx="6409336" cy="4019569"/>
          </a:xfrm>
          <a:prstGeom prst="rect">
            <a:avLst/>
          </a:prstGeom>
        </p:spPr>
      </p:pic>
    </p:spTree>
    <p:extLst>
      <p:ext uri="{BB962C8B-B14F-4D97-AF65-F5344CB8AC3E}">
        <p14:creationId xmlns:p14="http://schemas.microsoft.com/office/powerpoint/2010/main" val="932625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Quarterly Investment Update</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283786574"/>
              </p:ext>
            </p:extLst>
          </p:nvPr>
        </p:nvGraphicFramePr>
        <p:xfrm>
          <a:off x="7942521" y="1304819"/>
          <a:ext cx="3472730" cy="3156684"/>
        </p:xfrm>
        <a:graphic>
          <a:graphicData uri="http://schemas.openxmlformats.org/drawingml/2006/table">
            <a:tbl>
              <a:tblPr firstRow="1" bandRow="1">
                <a:tableStyleId>{5C22544A-7EE6-4342-B048-85BDC9FD1C3A}</a:tableStyleId>
              </a:tblPr>
              <a:tblGrid>
                <a:gridCol w="2104684">
                  <a:extLst>
                    <a:ext uri="{9D8B030D-6E8A-4147-A177-3AD203B41FA5}">
                      <a16:colId xmlns:a16="http://schemas.microsoft.com/office/drawing/2014/main" val="4264715769"/>
                    </a:ext>
                  </a:extLst>
                </a:gridCol>
                <a:gridCol w="1368046">
                  <a:extLst>
                    <a:ext uri="{9D8B030D-6E8A-4147-A177-3AD203B41FA5}">
                      <a16:colId xmlns:a16="http://schemas.microsoft.com/office/drawing/2014/main" val="2066221499"/>
                    </a:ext>
                  </a:extLst>
                </a:gridCol>
              </a:tblGrid>
              <a:tr h="413484">
                <a:tc>
                  <a:txBody>
                    <a:bodyPr/>
                    <a:lstStyle/>
                    <a:p>
                      <a:r>
                        <a:rPr lang="en-US" sz="2000" baseline="0" dirty="0">
                          <a:solidFill>
                            <a:schemeClr val="tx1"/>
                          </a:solidFill>
                        </a:rPr>
                        <a:t>Date</a:t>
                      </a:r>
                    </a:p>
                  </a:txBody>
                  <a:tcPr/>
                </a:tc>
                <a:tc>
                  <a:txBody>
                    <a:bodyPr/>
                    <a:lstStyle/>
                    <a:p>
                      <a:r>
                        <a:rPr lang="en-US" sz="2000" baseline="0" dirty="0">
                          <a:solidFill>
                            <a:schemeClr val="tx1"/>
                          </a:solidFill>
                        </a:rPr>
                        <a:t>Millions</a:t>
                      </a:r>
                    </a:p>
                  </a:txBody>
                  <a:tcPr/>
                </a:tc>
                <a:extLst>
                  <a:ext uri="{0D108BD9-81ED-4DB2-BD59-A6C34878D82A}">
                    <a16:rowId xmlns:a16="http://schemas.microsoft.com/office/drawing/2014/main" val="3670459033"/>
                  </a:ext>
                </a:extLst>
              </a:tr>
              <a:tr h="291857">
                <a:tc>
                  <a:txBody>
                    <a:bodyPr/>
                    <a:lstStyle/>
                    <a:p>
                      <a:r>
                        <a:rPr lang="en-US" sz="1400" dirty="0"/>
                        <a:t>October 31, 2022</a:t>
                      </a:r>
                    </a:p>
                  </a:txBody>
                  <a:tcPr/>
                </a:tc>
                <a:tc>
                  <a:txBody>
                    <a:bodyPr/>
                    <a:lstStyle/>
                    <a:p>
                      <a:pPr algn="r"/>
                      <a:r>
                        <a:rPr lang="en-US" sz="1400" dirty="0"/>
                        <a:t>$103.2</a:t>
                      </a:r>
                    </a:p>
                  </a:txBody>
                  <a:tcPr/>
                </a:tc>
                <a:extLst>
                  <a:ext uri="{0D108BD9-81ED-4DB2-BD59-A6C34878D82A}">
                    <a16:rowId xmlns:a16="http://schemas.microsoft.com/office/drawing/2014/main" val="2156152888"/>
                  </a:ext>
                </a:extLst>
              </a:tr>
              <a:tr h="291857">
                <a:tc>
                  <a:txBody>
                    <a:bodyPr/>
                    <a:lstStyle/>
                    <a:p>
                      <a:r>
                        <a:rPr lang="en-US" sz="1400" dirty="0"/>
                        <a:t>November 30</a:t>
                      </a:r>
                    </a:p>
                  </a:txBody>
                  <a:tcPr/>
                </a:tc>
                <a:tc>
                  <a:txBody>
                    <a:bodyPr/>
                    <a:lstStyle/>
                    <a:p>
                      <a:pPr algn="r"/>
                      <a:r>
                        <a:rPr lang="en-US" sz="1400" dirty="0"/>
                        <a:t>$97.9</a:t>
                      </a:r>
                    </a:p>
                  </a:txBody>
                  <a:tcPr/>
                </a:tc>
                <a:extLst>
                  <a:ext uri="{0D108BD9-81ED-4DB2-BD59-A6C34878D82A}">
                    <a16:rowId xmlns:a16="http://schemas.microsoft.com/office/drawing/2014/main" val="1910803623"/>
                  </a:ext>
                </a:extLst>
              </a:tr>
              <a:tr h="291857">
                <a:tc>
                  <a:txBody>
                    <a:bodyPr/>
                    <a:lstStyle/>
                    <a:p>
                      <a:r>
                        <a:rPr lang="en-US" sz="1400" dirty="0"/>
                        <a:t>December 31</a:t>
                      </a:r>
                    </a:p>
                  </a:txBody>
                  <a:tcPr/>
                </a:tc>
                <a:tc>
                  <a:txBody>
                    <a:bodyPr/>
                    <a:lstStyle/>
                    <a:p>
                      <a:pPr algn="r"/>
                      <a:r>
                        <a:rPr lang="en-US" sz="1400" dirty="0"/>
                        <a:t>$154.5</a:t>
                      </a:r>
                    </a:p>
                  </a:txBody>
                  <a:tcPr/>
                </a:tc>
                <a:extLst>
                  <a:ext uri="{0D108BD9-81ED-4DB2-BD59-A6C34878D82A}">
                    <a16:rowId xmlns:a16="http://schemas.microsoft.com/office/drawing/2014/main" val="604314714"/>
                  </a:ext>
                </a:extLst>
              </a:tr>
              <a:tr h="291857">
                <a:tc>
                  <a:txBody>
                    <a:bodyPr/>
                    <a:lstStyle/>
                    <a:p>
                      <a:r>
                        <a:rPr lang="en-US" sz="1400" dirty="0"/>
                        <a:t>January 31, 2023</a:t>
                      </a:r>
                    </a:p>
                  </a:txBody>
                  <a:tcPr/>
                </a:tc>
                <a:tc>
                  <a:txBody>
                    <a:bodyPr/>
                    <a:lstStyle/>
                    <a:p>
                      <a:pPr algn="r"/>
                      <a:r>
                        <a:rPr lang="en-US" sz="1400" dirty="0"/>
                        <a:t>$194.4</a:t>
                      </a:r>
                    </a:p>
                  </a:txBody>
                  <a:tcPr/>
                </a:tc>
                <a:extLst>
                  <a:ext uri="{0D108BD9-81ED-4DB2-BD59-A6C34878D82A}">
                    <a16:rowId xmlns:a16="http://schemas.microsoft.com/office/drawing/2014/main" val="3444965694"/>
                  </a:ext>
                </a:extLst>
              </a:tr>
              <a:tr h="291857">
                <a:tc>
                  <a:txBody>
                    <a:bodyPr/>
                    <a:lstStyle/>
                    <a:p>
                      <a:r>
                        <a:rPr lang="en-US" sz="1400" dirty="0"/>
                        <a:t>February 28</a:t>
                      </a:r>
                    </a:p>
                  </a:txBody>
                  <a:tcPr/>
                </a:tc>
                <a:tc>
                  <a:txBody>
                    <a:bodyPr/>
                    <a:lstStyle/>
                    <a:p>
                      <a:pPr algn="r"/>
                      <a:r>
                        <a:rPr lang="en-US" sz="1400" dirty="0"/>
                        <a:t>$223.2</a:t>
                      </a:r>
                    </a:p>
                  </a:txBody>
                  <a:tcPr/>
                </a:tc>
                <a:extLst>
                  <a:ext uri="{0D108BD9-81ED-4DB2-BD59-A6C34878D82A}">
                    <a16:rowId xmlns:a16="http://schemas.microsoft.com/office/drawing/2014/main" val="1324571490"/>
                  </a:ext>
                </a:extLst>
              </a:tr>
              <a:tr h="291857">
                <a:tc>
                  <a:txBody>
                    <a:bodyPr/>
                    <a:lstStyle/>
                    <a:p>
                      <a:r>
                        <a:rPr lang="en-US" sz="1400" dirty="0"/>
                        <a:t>March 31</a:t>
                      </a:r>
                    </a:p>
                  </a:txBody>
                  <a:tcPr/>
                </a:tc>
                <a:tc>
                  <a:txBody>
                    <a:bodyPr/>
                    <a:lstStyle/>
                    <a:p>
                      <a:pPr algn="r"/>
                      <a:r>
                        <a:rPr lang="en-US" sz="1400" dirty="0"/>
                        <a:t>$194.8</a:t>
                      </a:r>
                    </a:p>
                  </a:txBody>
                  <a:tcPr/>
                </a:tc>
                <a:extLst>
                  <a:ext uri="{0D108BD9-81ED-4DB2-BD59-A6C34878D82A}">
                    <a16:rowId xmlns:a16="http://schemas.microsoft.com/office/drawing/2014/main" val="1743686160"/>
                  </a:ext>
                </a:extLst>
              </a:tr>
              <a:tr h="291857">
                <a:tc>
                  <a:txBody>
                    <a:bodyPr/>
                    <a:lstStyle/>
                    <a:p>
                      <a:r>
                        <a:rPr lang="en-US" sz="1400" dirty="0"/>
                        <a:t>April 30</a:t>
                      </a:r>
                    </a:p>
                  </a:txBody>
                  <a:tcPr/>
                </a:tc>
                <a:tc>
                  <a:txBody>
                    <a:bodyPr/>
                    <a:lstStyle/>
                    <a:p>
                      <a:pPr algn="r"/>
                      <a:r>
                        <a:rPr lang="en-US" sz="1400" dirty="0"/>
                        <a:t>$183.0</a:t>
                      </a:r>
                    </a:p>
                  </a:txBody>
                  <a:tcPr/>
                </a:tc>
                <a:extLst>
                  <a:ext uri="{0D108BD9-81ED-4DB2-BD59-A6C34878D82A}">
                    <a16:rowId xmlns:a16="http://schemas.microsoft.com/office/drawing/2014/main" val="788773463"/>
                  </a:ext>
                </a:extLst>
              </a:tr>
              <a:tr h="291857">
                <a:tc>
                  <a:txBody>
                    <a:bodyPr/>
                    <a:lstStyle/>
                    <a:p>
                      <a:r>
                        <a:rPr lang="en-US" sz="1400" dirty="0"/>
                        <a:t>May 31</a:t>
                      </a:r>
                    </a:p>
                  </a:txBody>
                  <a:tcPr/>
                </a:tc>
                <a:tc>
                  <a:txBody>
                    <a:bodyPr/>
                    <a:lstStyle/>
                    <a:p>
                      <a:pPr algn="r"/>
                      <a:r>
                        <a:rPr lang="en-US" sz="1400" dirty="0"/>
                        <a:t>$178.9</a:t>
                      </a:r>
                    </a:p>
                  </a:txBody>
                  <a:tcPr/>
                </a:tc>
                <a:extLst>
                  <a:ext uri="{0D108BD9-81ED-4DB2-BD59-A6C34878D82A}">
                    <a16:rowId xmlns:a16="http://schemas.microsoft.com/office/drawing/2014/main" val="1361880641"/>
                  </a:ext>
                </a:extLst>
              </a:tr>
              <a:tr h="291857">
                <a:tc>
                  <a:txBody>
                    <a:bodyPr/>
                    <a:lstStyle/>
                    <a:p>
                      <a:r>
                        <a:rPr lang="en-US" sz="1400" dirty="0"/>
                        <a:t>June 30</a:t>
                      </a:r>
                    </a:p>
                  </a:txBody>
                  <a:tcPr/>
                </a:tc>
                <a:tc>
                  <a:txBody>
                    <a:bodyPr/>
                    <a:lstStyle/>
                    <a:p>
                      <a:pPr algn="r"/>
                      <a:r>
                        <a:rPr lang="en-US" sz="1400"/>
                        <a:t>$150.2</a:t>
                      </a:r>
                      <a:endParaRPr lang="en-US" sz="1400" dirty="0"/>
                    </a:p>
                  </a:txBody>
                  <a:tcPr/>
                </a:tc>
                <a:extLst>
                  <a:ext uri="{0D108BD9-81ED-4DB2-BD59-A6C34878D82A}">
                    <a16:rowId xmlns:a16="http://schemas.microsoft.com/office/drawing/2014/main" val="1627853800"/>
                  </a:ext>
                </a:extLst>
              </a:tr>
            </a:tbl>
          </a:graphicData>
        </a:graphic>
      </p:graphicFrame>
      <p:sp>
        <p:nvSpPr>
          <p:cNvPr id="8" name="Rectangle 7"/>
          <p:cNvSpPr/>
          <p:nvPr/>
        </p:nvSpPr>
        <p:spPr>
          <a:xfrm>
            <a:off x="744988" y="5389643"/>
            <a:ext cx="10670263" cy="830997"/>
          </a:xfrm>
          <a:prstGeom prst="rect">
            <a:avLst/>
          </a:prstGeom>
        </p:spPr>
        <p:txBody>
          <a:bodyPr wrap="square">
            <a:spAutoFit/>
          </a:bodyPr>
          <a:lstStyle/>
          <a:p>
            <a:pPr marL="285750" lvl="0" indent="-285750" algn="just">
              <a:lnSpc>
                <a:spcPct val="100000"/>
              </a:lnSpc>
              <a:spcBef>
                <a:spcPts val="0"/>
              </a:spcBef>
              <a:buFont typeface="Arial" panose="020B0604020202020204" pitchFamily="34" charset="0"/>
              <a:buChar char="•"/>
            </a:pPr>
            <a:r>
              <a:rPr lang="en-US" sz="1600" dirty="0">
                <a:solidFill>
                  <a:prstClr val="black"/>
                </a:solidFill>
                <a:latin typeface="Times New Roman" panose="02020603050405020304" pitchFamily="18" charset="0"/>
                <a:cs typeface="Times New Roman" panose="02020603050405020304" pitchFamily="18" charset="0"/>
              </a:rPr>
              <a:t>Investable funds reach their lowest point in mid-December and increase from late December through mid-February.</a:t>
            </a:r>
          </a:p>
          <a:p>
            <a:pPr marL="285750" lvl="0" indent="-285750" algn="just">
              <a:lnSpc>
                <a:spcPct val="100000"/>
              </a:lnSpc>
              <a:spcBef>
                <a:spcPts val="0"/>
              </a:spcBef>
              <a:buFont typeface="Arial" panose="020B0604020202020204" pitchFamily="34" charset="0"/>
              <a:buChar char="•"/>
            </a:pPr>
            <a:r>
              <a:rPr lang="en-US" sz="1600" dirty="0">
                <a:solidFill>
                  <a:prstClr val="black"/>
                </a:solidFill>
                <a:latin typeface="Times New Roman" panose="02020603050405020304" pitchFamily="18" charset="0"/>
                <a:cs typeface="Times New Roman" panose="02020603050405020304" pitchFamily="18" charset="0"/>
              </a:rPr>
              <a:t>After reaching its peak for investable funds in February, the general fund declines throughout the year until it reaches the low point in mid-December.</a:t>
            </a:r>
            <a:endParaRPr lang="en-US" sz="1600" dirty="0"/>
          </a:p>
        </p:txBody>
      </p:sp>
      <p:sp>
        <p:nvSpPr>
          <p:cNvPr id="3" name="Content Placeholder 2"/>
          <p:cNvSpPr>
            <a:spLocks noGrp="1"/>
          </p:cNvSpPr>
          <p:nvPr>
            <p:ph idx="1"/>
          </p:nvPr>
        </p:nvSpPr>
        <p:spPr>
          <a:xfrm>
            <a:off x="1424683" y="2261879"/>
            <a:ext cx="157537" cy="234741"/>
          </a:xfrm>
        </p:spPr>
        <p:txBody>
          <a:bodyPr>
            <a:normAutofit fontScale="47500" lnSpcReduction="20000"/>
          </a:bodyPr>
          <a:lstStyle/>
          <a:p>
            <a:pPr marL="0" indent="0">
              <a:buNone/>
            </a:pPr>
            <a:r>
              <a:rPr lang="en-US" dirty="0"/>
              <a:t> </a:t>
            </a:r>
          </a:p>
        </p:txBody>
      </p:sp>
      <p:pic>
        <p:nvPicPr>
          <p:cNvPr id="4" name="Picture 3">
            <a:extLst>
              <a:ext uri="{FF2B5EF4-FFF2-40B4-BE49-F238E27FC236}">
                <a16:creationId xmlns:a16="http://schemas.microsoft.com/office/drawing/2014/main" id="{3A577D7C-57F5-6F53-7ADD-7AFE1428515D}"/>
              </a:ext>
            </a:extLst>
          </p:cNvPr>
          <p:cNvPicPr>
            <a:picLocks noChangeAspect="1"/>
          </p:cNvPicPr>
          <p:nvPr/>
        </p:nvPicPr>
        <p:blipFill>
          <a:blip r:embed="rId3"/>
          <a:stretch>
            <a:fillRect/>
          </a:stretch>
        </p:blipFill>
        <p:spPr>
          <a:xfrm>
            <a:off x="1154593" y="1304819"/>
            <a:ext cx="6189769" cy="3904179"/>
          </a:xfrm>
          <a:prstGeom prst="rect">
            <a:avLst/>
          </a:prstGeom>
        </p:spPr>
      </p:pic>
    </p:spTree>
    <p:extLst>
      <p:ext uri="{BB962C8B-B14F-4D97-AF65-F5344CB8AC3E}">
        <p14:creationId xmlns:p14="http://schemas.microsoft.com/office/powerpoint/2010/main" val="620027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Quarterly Investment Update</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987588090"/>
              </p:ext>
            </p:extLst>
          </p:nvPr>
        </p:nvGraphicFramePr>
        <p:xfrm>
          <a:off x="7897733" y="1300011"/>
          <a:ext cx="3425992" cy="3078480"/>
        </p:xfrm>
        <a:graphic>
          <a:graphicData uri="http://schemas.openxmlformats.org/drawingml/2006/table">
            <a:tbl>
              <a:tblPr firstRow="1" bandRow="1">
                <a:tableStyleId>{5C22544A-7EE6-4342-B048-85BDC9FD1C3A}</a:tableStyleId>
              </a:tblPr>
              <a:tblGrid>
                <a:gridCol w="1736603">
                  <a:extLst>
                    <a:ext uri="{9D8B030D-6E8A-4147-A177-3AD203B41FA5}">
                      <a16:colId xmlns:a16="http://schemas.microsoft.com/office/drawing/2014/main" val="3340367297"/>
                    </a:ext>
                  </a:extLst>
                </a:gridCol>
                <a:gridCol w="1689389">
                  <a:extLst>
                    <a:ext uri="{9D8B030D-6E8A-4147-A177-3AD203B41FA5}">
                      <a16:colId xmlns:a16="http://schemas.microsoft.com/office/drawing/2014/main" val="2944107393"/>
                    </a:ext>
                  </a:extLst>
                </a:gridCol>
              </a:tblGrid>
              <a:tr h="329518">
                <a:tc>
                  <a:txBody>
                    <a:bodyPr/>
                    <a:lstStyle/>
                    <a:p>
                      <a:pPr algn="ctr"/>
                      <a:r>
                        <a:rPr lang="en-US" sz="1600" baseline="0" dirty="0">
                          <a:solidFill>
                            <a:schemeClr val="tx1"/>
                          </a:solidFill>
                        </a:rPr>
                        <a:t>Date</a:t>
                      </a:r>
                    </a:p>
                  </a:txBody>
                  <a:tcPr/>
                </a:tc>
                <a:tc>
                  <a:txBody>
                    <a:bodyPr/>
                    <a:lstStyle/>
                    <a:p>
                      <a:pPr algn="ctr"/>
                      <a:r>
                        <a:rPr lang="en-US" sz="1600" baseline="0" dirty="0">
                          <a:solidFill>
                            <a:schemeClr val="tx1"/>
                          </a:solidFill>
                        </a:rPr>
                        <a:t>Millions</a:t>
                      </a:r>
                    </a:p>
                  </a:txBody>
                  <a:tcPr/>
                </a:tc>
                <a:extLst>
                  <a:ext uri="{0D108BD9-81ED-4DB2-BD59-A6C34878D82A}">
                    <a16:rowId xmlns:a16="http://schemas.microsoft.com/office/drawing/2014/main" val="2015827174"/>
                  </a:ext>
                </a:extLst>
              </a:tr>
              <a:tr h="299562">
                <a:tc>
                  <a:txBody>
                    <a:bodyPr/>
                    <a:lstStyle/>
                    <a:p>
                      <a:r>
                        <a:rPr lang="en-US" sz="1400" dirty="0"/>
                        <a:t>October 31, 2022</a:t>
                      </a:r>
                    </a:p>
                  </a:txBody>
                  <a:tcPr/>
                </a:tc>
                <a:tc>
                  <a:txBody>
                    <a:bodyPr/>
                    <a:lstStyle/>
                    <a:p>
                      <a:pPr algn="r"/>
                      <a:r>
                        <a:rPr lang="en-US" sz="1400" dirty="0"/>
                        <a:t>$9.0</a:t>
                      </a:r>
                    </a:p>
                  </a:txBody>
                  <a:tcPr/>
                </a:tc>
                <a:extLst>
                  <a:ext uri="{0D108BD9-81ED-4DB2-BD59-A6C34878D82A}">
                    <a16:rowId xmlns:a16="http://schemas.microsoft.com/office/drawing/2014/main" val="649581169"/>
                  </a:ext>
                </a:extLst>
              </a:tr>
              <a:tr h="299562">
                <a:tc>
                  <a:txBody>
                    <a:bodyPr/>
                    <a:lstStyle/>
                    <a:p>
                      <a:r>
                        <a:rPr lang="en-US" sz="1400" dirty="0"/>
                        <a:t>November 30</a:t>
                      </a:r>
                    </a:p>
                  </a:txBody>
                  <a:tcPr/>
                </a:tc>
                <a:tc>
                  <a:txBody>
                    <a:bodyPr/>
                    <a:lstStyle/>
                    <a:p>
                      <a:pPr algn="r"/>
                      <a:r>
                        <a:rPr lang="en-US" sz="1400" dirty="0"/>
                        <a:t>$10.5</a:t>
                      </a:r>
                    </a:p>
                  </a:txBody>
                  <a:tcPr/>
                </a:tc>
                <a:extLst>
                  <a:ext uri="{0D108BD9-81ED-4DB2-BD59-A6C34878D82A}">
                    <a16:rowId xmlns:a16="http://schemas.microsoft.com/office/drawing/2014/main" val="108290350"/>
                  </a:ext>
                </a:extLst>
              </a:tr>
              <a:tr h="299562">
                <a:tc>
                  <a:txBody>
                    <a:bodyPr/>
                    <a:lstStyle/>
                    <a:p>
                      <a:r>
                        <a:rPr lang="en-US" sz="1400" dirty="0"/>
                        <a:t>December 31</a:t>
                      </a:r>
                    </a:p>
                  </a:txBody>
                  <a:tcPr/>
                </a:tc>
                <a:tc>
                  <a:txBody>
                    <a:bodyPr/>
                    <a:lstStyle/>
                    <a:p>
                      <a:pPr algn="r"/>
                      <a:r>
                        <a:rPr lang="en-US" sz="1400" dirty="0"/>
                        <a:t>$22.2</a:t>
                      </a:r>
                    </a:p>
                  </a:txBody>
                  <a:tcPr/>
                </a:tc>
                <a:extLst>
                  <a:ext uri="{0D108BD9-81ED-4DB2-BD59-A6C34878D82A}">
                    <a16:rowId xmlns:a16="http://schemas.microsoft.com/office/drawing/2014/main" val="2460715874"/>
                  </a:ext>
                </a:extLst>
              </a:tr>
              <a:tr h="299562">
                <a:tc>
                  <a:txBody>
                    <a:bodyPr/>
                    <a:lstStyle/>
                    <a:p>
                      <a:r>
                        <a:rPr lang="en-US" sz="1400" dirty="0"/>
                        <a:t>January 31, 2023</a:t>
                      </a:r>
                    </a:p>
                  </a:txBody>
                  <a:tcPr/>
                </a:tc>
                <a:tc>
                  <a:txBody>
                    <a:bodyPr/>
                    <a:lstStyle/>
                    <a:p>
                      <a:pPr algn="r"/>
                      <a:r>
                        <a:rPr lang="en-US" sz="1400" dirty="0"/>
                        <a:t>$31.3</a:t>
                      </a:r>
                    </a:p>
                  </a:txBody>
                  <a:tcPr/>
                </a:tc>
                <a:extLst>
                  <a:ext uri="{0D108BD9-81ED-4DB2-BD59-A6C34878D82A}">
                    <a16:rowId xmlns:a16="http://schemas.microsoft.com/office/drawing/2014/main" val="2674812848"/>
                  </a:ext>
                </a:extLst>
              </a:tr>
              <a:tr h="299562">
                <a:tc>
                  <a:txBody>
                    <a:bodyPr/>
                    <a:lstStyle/>
                    <a:p>
                      <a:r>
                        <a:rPr lang="en-US" sz="1400" dirty="0"/>
                        <a:t>February 28</a:t>
                      </a:r>
                    </a:p>
                  </a:txBody>
                  <a:tcPr/>
                </a:tc>
                <a:tc>
                  <a:txBody>
                    <a:bodyPr/>
                    <a:lstStyle/>
                    <a:p>
                      <a:pPr algn="r"/>
                      <a:r>
                        <a:rPr lang="en-US" sz="1400" dirty="0"/>
                        <a:t>$7.1</a:t>
                      </a:r>
                    </a:p>
                  </a:txBody>
                  <a:tcPr/>
                </a:tc>
                <a:extLst>
                  <a:ext uri="{0D108BD9-81ED-4DB2-BD59-A6C34878D82A}">
                    <a16:rowId xmlns:a16="http://schemas.microsoft.com/office/drawing/2014/main" val="192867306"/>
                  </a:ext>
                </a:extLst>
              </a:tr>
              <a:tr h="299562">
                <a:tc>
                  <a:txBody>
                    <a:bodyPr/>
                    <a:lstStyle/>
                    <a:p>
                      <a:r>
                        <a:rPr lang="en-US" sz="1400" dirty="0"/>
                        <a:t>March 31</a:t>
                      </a:r>
                    </a:p>
                  </a:txBody>
                  <a:tcPr/>
                </a:tc>
                <a:tc>
                  <a:txBody>
                    <a:bodyPr/>
                    <a:lstStyle/>
                    <a:p>
                      <a:pPr algn="r"/>
                      <a:r>
                        <a:rPr lang="en-US" sz="1400" dirty="0"/>
                        <a:t>$7.1</a:t>
                      </a:r>
                    </a:p>
                  </a:txBody>
                  <a:tcPr/>
                </a:tc>
                <a:extLst>
                  <a:ext uri="{0D108BD9-81ED-4DB2-BD59-A6C34878D82A}">
                    <a16:rowId xmlns:a16="http://schemas.microsoft.com/office/drawing/2014/main" val="57371011"/>
                  </a:ext>
                </a:extLst>
              </a:tr>
              <a:tr h="299562">
                <a:tc>
                  <a:txBody>
                    <a:bodyPr/>
                    <a:lstStyle/>
                    <a:p>
                      <a:r>
                        <a:rPr lang="en-US" sz="1400" dirty="0"/>
                        <a:t>April 30</a:t>
                      </a:r>
                    </a:p>
                  </a:txBody>
                  <a:tcPr/>
                </a:tc>
                <a:tc>
                  <a:txBody>
                    <a:bodyPr/>
                    <a:lstStyle/>
                    <a:p>
                      <a:pPr algn="r"/>
                      <a:r>
                        <a:rPr lang="en-US" sz="1400" dirty="0"/>
                        <a:t>$7.2</a:t>
                      </a:r>
                    </a:p>
                  </a:txBody>
                  <a:tcPr/>
                </a:tc>
                <a:extLst>
                  <a:ext uri="{0D108BD9-81ED-4DB2-BD59-A6C34878D82A}">
                    <a16:rowId xmlns:a16="http://schemas.microsoft.com/office/drawing/2014/main" val="2498132291"/>
                  </a:ext>
                </a:extLst>
              </a:tr>
              <a:tr h="299562">
                <a:tc>
                  <a:txBody>
                    <a:bodyPr/>
                    <a:lstStyle/>
                    <a:p>
                      <a:r>
                        <a:rPr lang="en-US" sz="1400" dirty="0"/>
                        <a:t>May 31</a:t>
                      </a:r>
                    </a:p>
                  </a:txBody>
                  <a:tcPr/>
                </a:tc>
                <a:tc>
                  <a:txBody>
                    <a:bodyPr/>
                    <a:lstStyle/>
                    <a:p>
                      <a:pPr algn="r"/>
                      <a:r>
                        <a:rPr lang="en-US" sz="1400" dirty="0"/>
                        <a:t>$7.2</a:t>
                      </a:r>
                    </a:p>
                  </a:txBody>
                  <a:tcPr/>
                </a:tc>
                <a:extLst>
                  <a:ext uri="{0D108BD9-81ED-4DB2-BD59-A6C34878D82A}">
                    <a16:rowId xmlns:a16="http://schemas.microsoft.com/office/drawing/2014/main" val="1188760134"/>
                  </a:ext>
                </a:extLst>
              </a:tr>
              <a:tr h="299562">
                <a:tc>
                  <a:txBody>
                    <a:bodyPr/>
                    <a:lstStyle/>
                    <a:p>
                      <a:r>
                        <a:rPr lang="en-US" sz="1400" dirty="0"/>
                        <a:t>June 30</a:t>
                      </a:r>
                    </a:p>
                  </a:txBody>
                  <a:tcPr/>
                </a:tc>
                <a:tc>
                  <a:txBody>
                    <a:bodyPr/>
                    <a:lstStyle/>
                    <a:p>
                      <a:pPr algn="r"/>
                      <a:r>
                        <a:rPr lang="en-US" sz="1400" dirty="0"/>
                        <a:t>$7.2</a:t>
                      </a:r>
                    </a:p>
                  </a:txBody>
                  <a:tcPr/>
                </a:tc>
                <a:extLst>
                  <a:ext uri="{0D108BD9-81ED-4DB2-BD59-A6C34878D82A}">
                    <a16:rowId xmlns:a16="http://schemas.microsoft.com/office/drawing/2014/main" val="143714890"/>
                  </a:ext>
                </a:extLst>
              </a:tr>
            </a:tbl>
          </a:graphicData>
        </a:graphic>
      </p:graphicFrame>
      <p:sp>
        <p:nvSpPr>
          <p:cNvPr id="6" name="Rectangle 5"/>
          <p:cNvSpPr/>
          <p:nvPr/>
        </p:nvSpPr>
        <p:spPr>
          <a:xfrm>
            <a:off x="304800" y="5087007"/>
            <a:ext cx="11018925" cy="1200329"/>
          </a:xfrm>
          <a:prstGeom prst="rect">
            <a:avLst/>
          </a:prstGeom>
        </p:spPr>
        <p:txBody>
          <a:bodyPr wrap="square">
            <a:spAutoFit/>
          </a:bodyPr>
          <a:lstStyle/>
          <a:p>
            <a:pPr marL="285750" lvl="0" indent="-285750">
              <a:lnSpc>
                <a:spcPct val="100000"/>
              </a:lnSpc>
              <a:spcBef>
                <a:spcPts val="0"/>
              </a:spcBef>
              <a:buFont typeface="Arial" panose="020B0604020202020204" pitchFamily="34" charset="0"/>
              <a:buChar char="•"/>
            </a:pPr>
            <a:r>
              <a:rPr lang="en-US" sz="1750" dirty="0">
                <a:solidFill>
                  <a:prstClr val="black"/>
                </a:solidFill>
                <a:latin typeface="Times New Roman" panose="02020603050405020304" pitchFamily="18" charset="0"/>
                <a:cs typeface="Times New Roman" panose="02020603050405020304" pitchFamily="18" charset="0"/>
              </a:rPr>
              <a:t>Debt Service follows the same cash inflow pattern as the General Fund.</a:t>
            </a:r>
          </a:p>
          <a:p>
            <a:pPr marL="285750" lvl="0" indent="-285750">
              <a:lnSpc>
                <a:spcPct val="100000"/>
              </a:lnSpc>
              <a:spcBef>
                <a:spcPts val="0"/>
              </a:spcBef>
              <a:buFont typeface="Arial" panose="020B0604020202020204" pitchFamily="34" charset="0"/>
              <a:buChar char="•"/>
            </a:pPr>
            <a:r>
              <a:rPr lang="en-US" sz="1750" dirty="0">
                <a:solidFill>
                  <a:prstClr val="black"/>
                </a:solidFill>
                <a:latin typeface="Times New Roman" panose="02020603050405020304" pitchFamily="18" charset="0"/>
                <a:cs typeface="Times New Roman" panose="02020603050405020304" pitchFamily="18" charset="0"/>
              </a:rPr>
              <a:t>Disbursements occur in February, March, August, and September.</a:t>
            </a:r>
          </a:p>
          <a:p>
            <a:pPr marL="285750" lvl="0" indent="-285750">
              <a:lnSpc>
                <a:spcPct val="100000"/>
              </a:lnSpc>
              <a:spcBef>
                <a:spcPts val="0"/>
              </a:spcBef>
              <a:buFont typeface="Arial" panose="020B0604020202020204" pitchFamily="34" charset="0"/>
              <a:buChar char="•"/>
            </a:pPr>
            <a:r>
              <a:rPr lang="en-US" sz="1750" dirty="0">
                <a:solidFill>
                  <a:prstClr val="black"/>
                </a:solidFill>
                <a:latin typeface="Times New Roman" panose="02020603050405020304" pitchFamily="18" charset="0"/>
                <a:cs typeface="Times New Roman" panose="02020603050405020304" pitchFamily="18" charset="0"/>
              </a:rPr>
              <a:t>The low point for the debt service fund is September 16</a:t>
            </a:r>
            <a:r>
              <a:rPr lang="en-US" sz="1750" baseline="30000" dirty="0">
                <a:solidFill>
                  <a:prstClr val="black"/>
                </a:solidFill>
                <a:latin typeface="Times New Roman" panose="02020603050405020304" pitchFamily="18" charset="0"/>
                <a:cs typeface="Times New Roman" panose="02020603050405020304" pitchFamily="18" charset="0"/>
              </a:rPr>
              <a:t>th</a:t>
            </a:r>
            <a:r>
              <a:rPr lang="en-US" sz="1750" dirty="0">
                <a:solidFill>
                  <a:prstClr val="black"/>
                </a:solidFill>
                <a:latin typeface="Times New Roman" panose="02020603050405020304" pitchFamily="18" charset="0"/>
                <a:cs typeface="Times New Roman" panose="02020603050405020304" pitchFamily="18" charset="0"/>
              </a:rPr>
              <a:t> the day after our final interest payment for the fiscal year is made.</a:t>
            </a:r>
          </a:p>
        </p:txBody>
      </p:sp>
      <p:sp>
        <p:nvSpPr>
          <p:cNvPr id="3" name="Content Placeholder 2"/>
          <p:cNvSpPr>
            <a:spLocks noGrp="1"/>
          </p:cNvSpPr>
          <p:nvPr>
            <p:ph idx="1"/>
          </p:nvPr>
        </p:nvSpPr>
        <p:spPr/>
        <p:txBody>
          <a:bodyPr/>
          <a:lstStyle/>
          <a:p>
            <a:pPr marL="0" indent="0">
              <a:buNone/>
            </a:pPr>
            <a:r>
              <a:rPr lang="en-US" dirty="0"/>
              <a:t> </a:t>
            </a:r>
          </a:p>
        </p:txBody>
      </p:sp>
      <p:pic>
        <p:nvPicPr>
          <p:cNvPr id="4" name="Picture 3">
            <a:extLst>
              <a:ext uri="{FF2B5EF4-FFF2-40B4-BE49-F238E27FC236}">
                <a16:creationId xmlns:a16="http://schemas.microsoft.com/office/drawing/2014/main" id="{2E6B5A66-D123-43A2-D75B-B838ED42DCD5}"/>
              </a:ext>
            </a:extLst>
          </p:cNvPr>
          <p:cNvPicPr>
            <a:picLocks noChangeAspect="1"/>
          </p:cNvPicPr>
          <p:nvPr/>
        </p:nvPicPr>
        <p:blipFill>
          <a:blip r:embed="rId3"/>
          <a:stretch>
            <a:fillRect/>
          </a:stretch>
        </p:blipFill>
        <p:spPr>
          <a:xfrm>
            <a:off x="1117517" y="1300011"/>
            <a:ext cx="5785658" cy="3649287"/>
          </a:xfrm>
          <a:prstGeom prst="rect">
            <a:avLst/>
          </a:prstGeom>
        </p:spPr>
      </p:pic>
    </p:spTree>
    <p:extLst>
      <p:ext uri="{BB962C8B-B14F-4D97-AF65-F5344CB8AC3E}">
        <p14:creationId xmlns:p14="http://schemas.microsoft.com/office/powerpoint/2010/main" val="168213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Quarterly Investment Update</a:t>
            </a:r>
          </a:p>
        </p:txBody>
      </p:sp>
      <p:sp>
        <p:nvSpPr>
          <p:cNvPr id="6" name="Rectangle 5"/>
          <p:cNvSpPr/>
          <p:nvPr/>
        </p:nvSpPr>
        <p:spPr>
          <a:xfrm>
            <a:off x="1173199" y="5563076"/>
            <a:ext cx="10426263" cy="646331"/>
          </a:xfrm>
          <a:prstGeom prst="rect">
            <a:avLst/>
          </a:prstGeom>
        </p:spPr>
        <p:txBody>
          <a:bodyPr wrap="square">
            <a:spAutoFit/>
          </a:bodyPr>
          <a:lstStyle/>
          <a:p>
            <a:pPr lvl="0" algn="just"/>
            <a:r>
              <a:rPr lang="en-US" dirty="0">
                <a:solidFill>
                  <a:prstClr val="black"/>
                </a:solidFill>
                <a:latin typeface="Times New Roman" panose="02020603050405020304" pitchFamily="18" charset="0"/>
                <a:cs typeface="Times New Roman" panose="02020603050405020304" pitchFamily="18" charset="0"/>
              </a:rPr>
              <a:t>The primary funding sources for the Capital Projects Fund are bond proceeds and the two cents from the Maintenance and Operations portion of the Ad Valorem taxes which funds the Capital Improvement Fund.</a:t>
            </a:r>
          </a:p>
        </p:txBody>
      </p:sp>
      <p:sp>
        <p:nvSpPr>
          <p:cNvPr id="3" name="Content Placeholder 2"/>
          <p:cNvSpPr>
            <a:spLocks noGrp="1"/>
          </p:cNvSpPr>
          <p:nvPr>
            <p:ph idx="1"/>
          </p:nvPr>
        </p:nvSpPr>
        <p:spPr/>
        <p:txBody>
          <a:bodyPr/>
          <a:lstStyle/>
          <a:p>
            <a:pPr marL="0" indent="0">
              <a:buNone/>
            </a:pPr>
            <a:r>
              <a:rPr lang="en-US" dirty="0"/>
              <a:t> </a:t>
            </a:r>
          </a:p>
        </p:txBody>
      </p:sp>
      <p:pic>
        <p:nvPicPr>
          <p:cNvPr id="4" name="Picture 3">
            <a:extLst>
              <a:ext uri="{FF2B5EF4-FFF2-40B4-BE49-F238E27FC236}">
                <a16:creationId xmlns:a16="http://schemas.microsoft.com/office/drawing/2014/main" id="{001A3BB9-FEFA-D134-8BE4-77B33960B6BD}"/>
              </a:ext>
            </a:extLst>
          </p:cNvPr>
          <p:cNvPicPr>
            <a:picLocks noChangeAspect="1"/>
          </p:cNvPicPr>
          <p:nvPr/>
        </p:nvPicPr>
        <p:blipFill>
          <a:blip r:embed="rId3"/>
          <a:stretch>
            <a:fillRect/>
          </a:stretch>
        </p:blipFill>
        <p:spPr>
          <a:xfrm>
            <a:off x="2989781" y="1480956"/>
            <a:ext cx="6082300" cy="3814471"/>
          </a:xfrm>
          <a:prstGeom prst="rect">
            <a:avLst/>
          </a:prstGeom>
        </p:spPr>
      </p:pic>
    </p:spTree>
    <p:extLst>
      <p:ext uri="{BB962C8B-B14F-4D97-AF65-F5344CB8AC3E}">
        <p14:creationId xmlns:p14="http://schemas.microsoft.com/office/powerpoint/2010/main" val="2724547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Quarterly Investment Update</a:t>
            </a:r>
          </a:p>
        </p:txBody>
      </p:sp>
      <p:sp>
        <p:nvSpPr>
          <p:cNvPr id="3" name="Content Placeholder 2"/>
          <p:cNvSpPr>
            <a:spLocks noGrp="1"/>
          </p:cNvSpPr>
          <p:nvPr>
            <p:ph idx="1"/>
          </p:nvPr>
        </p:nvSpPr>
        <p:spPr/>
        <p:txBody>
          <a:bodyPr/>
          <a:lstStyle/>
          <a:p>
            <a:pPr marL="0" indent="0" algn="ctr">
              <a:buNone/>
            </a:pPr>
            <a:r>
              <a:rPr lang="en-US" dirty="0"/>
              <a:t>Investments by Fund Type as of June 30, 2023</a:t>
            </a:r>
          </a:p>
        </p:txBody>
      </p:sp>
      <p:pic>
        <p:nvPicPr>
          <p:cNvPr id="5" name="Picture 4">
            <a:extLst>
              <a:ext uri="{FF2B5EF4-FFF2-40B4-BE49-F238E27FC236}">
                <a16:creationId xmlns:a16="http://schemas.microsoft.com/office/drawing/2014/main" id="{1D9AE088-0A5A-DCC5-5752-C99B071B7DD7}"/>
              </a:ext>
            </a:extLst>
          </p:cNvPr>
          <p:cNvPicPr>
            <a:picLocks noChangeAspect="1"/>
          </p:cNvPicPr>
          <p:nvPr/>
        </p:nvPicPr>
        <p:blipFill>
          <a:blip r:embed="rId3"/>
          <a:stretch>
            <a:fillRect/>
          </a:stretch>
        </p:blipFill>
        <p:spPr>
          <a:xfrm>
            <a:off x="2416524" y="1953677"/>
            <a:ext cx="7304509" cy="4241639"/>
          </a:xfrm>
          <a:prstGeom prst="rect">
            <a:avLst/>
          </a:prstGeom>
        </p:spPr>
      </p:pic>
    </p:spTree>
    <p:extLst>
      <p:ext uri="{BB962C8B-B14F-4D97-AF65-F5344CB8AC3E}">
        <p14:creationId xmlns:p14="http://schemas.microsoft.com/office/powerpoint/2010/main" val="4231171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924106-E3F7-4A82-8EB1-6B60CB481A6E}"/>
              </a:ext>
            </a:extLst>
          </p:cNvPr>
          <p:cNvSpPr>
            <a:spLocks noGrp="1"/>
          </p:cNvSpPr>
          <p:nvPr>
            <p:ph type="title"/>
          </p:nvPr>
        </p:nvSpPr>
        <p:spPr>
          <a:xfrm>
            <a:off x="0" y="99847"/>
            <a:ext cx="12192000" cy="2852737"/>
          </a:xfrm>
        </p:spPr>
        <p:txBody>
          <a:bodyPr/>
          <a:lstStyle/>
          <a:p>
            <a:pPr algn="ctr"/>
            <a:r>
              <a:rPr lang="en-US" dirty="0"/>
              <a:t>Questions</a:t>
            </a:r>
          </a:p>
        </p:txBody>
      </p:sp>
    </p:spTree>
    <p:extLst>
      <p:ext uri="{BB962C8B-B14F-4D97-AF65-F5344CB8AC3E}">
        <p14:creationId xmlns:p14="http://schemas.microsoft.com/office/powerpoint/2010/main" val="826643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Quarterly Investment Update</a:t>
            </a:r>
            <a:endParaRPr lang="en-US" dirty="0"/>
          </a:p>
        </p:txBody>
      </p:sp>
      <p:sp>
        <p:nvSpPr>
          <p:cNvPr id="4" name="Content Placeholder 2"/>
          <p:cNvSpPr txBox="1">
            <a:spLocks/>
          </p:cNvSpPr>
          <p:nvPr/>
        </p:nvSpPr>
        <p:spPr>
          <a:xfrm>
            <a:off x="457200" y="1468315"/>
            <a:ext cx="11521844" cy="47390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F0BC19"/>
              </a:buClr>
              <a:buFont typeface="Wingdings" panose="05000000000000000000" pitchFamily="2" charset="2"/>
              <a:buChar char="§"/>
              <a:defRPr sz="2800" kern="1200">
                <a:solidFill>
                  <a:schemeClr val="tx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600"/>
              </a:spcBef>
              <a:buClr>
                <a:srgbClr val="F0BC19"/>
              </a:buClr>
              <a:buFont typeface="Wingdings" panose="05000000000000000000" pitchFamily="2" charset="2"/>
              <a:buChar char="§"/>
              <a:defRPr sz="2400" kern="1200">
                <a:solidFill>
                  <a:schemeClr val="tx1"/>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600"/>
              </a:spcBef>
              <a:buClr>
                <a:srgbClr val="F0BC19"/>
              </a:buClr>
              <a:buFont typeface="Wingdings" panose="05000000000000000000" pitchFamily="2" charset="2"/>
              <a:buChar char="§"/>
              <a:defRPr sz="2000" kern="1200">
                <a:solidFill>
                  <a:schemeClr val="tx1"/>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600"/>
              </a:spcBef>
              <a:buClr>
                <a:srgbClr val="F0BC19"/>
              </a:buClr>
              <a:buFont typeface="Wingdings" panose="05000000000000000000" pitchFamily="2" charset="2"/>
              <a:buChar char="§"/>
              <a:defRPr sz="1800" kern="1200">
                <a:solidFill>
                  <a:schemeClr val="tx1"/>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600"/>
              </a:spcBef>
              <a:buClr>
                <a:srgbClr val="F0BC19"/>
              </a:buClr>
              <a:buFont typeface="Wingdings" panose="05000000000000000000" pitchFamily="2" charset="2"/>
              <a:buChar char="§"/>
              <a:defRPr sz="1800" kern="1200">
                <a:solidFill>
                  <a:schemeClr val="tx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3600" dirty="0">
                <a:solidFill>
                  <a:prstClr val="black"/>
                </a:solidFill>
              </a:rPr>
              <a:t>Directly linked to the County Strategic Plan</a:t>
            </a:r>
            <a:endParaRPr lang="en-US" dirty="0">
              <a:solidFill>
                <a:prstClr val="black"/>
              </a:solidFill>
            </a:endParaRPr>
          </a:p>
          <a:p>
            <a:pPr marL="0" lvl="0" indent="0">
              <a:buNone/>
            </a:pPr>
            <a:endParaRPr lang="en-US" sz="900" dirty="0">
              <a:solidFill>
                <a:prstClr val="black"/>
              </a:solidFill>
            </a:endParaRPr>
          </a:p>
          <a:p>
            <a:pPr lvl="2"/>
            <a:r>
              <a:rPr lang="en-US" sz="2800" dirty="0">
                <a:solidFill>
                  <a:prstClr val="black"/>
                </a:solidFill>
              </a:rPr>
              <a:t>Investment Goals:</a:t>
            </a:r>
          </a:p>
          <a:p>
            <a:pPr marL="914400" lvl="2" indent="0">
              <a:buNone/>
            </a:pPr>
            <a:endParaRPr lang="en-US" sz="1000" dirty="0">
              <a:solidFill>
                <a:prstClr val="black"/>
              </a:solidFill>
            </a:endParaRPr>
          </a:p>
          <a:p>
            <a:pPr lvl="3"/>
            <a:r>
              <a:rPr lang="en-US" sz="2600" dirty="0">
                <a:solidFill>
                  <a:prstClr val="black"/>
                </a:solidFill>
              </a:rPr>
              <a:t>Goal 1 - Investing funds on the principles of</a:t>
            </a:r>
          </a:p>
          <a:p>
            <a:pPr marL="1371600" lvl="3" indent="0">
              <a:buNone/>
            </a:pPr>
            <a:r>
              <a:rPr lang="en-US" sz="2600" dirty="0">
                <a:solidFill>
                  <a:prstClr val="black"/>
                </a:solidFill>
              </a:rPr>
              <a:t>	1. Safety</a:t>
            </a:r>
          </a:p>
          <a:p>
            <a:pPr marL="1371600" lvl="3" indent="0">
              <a:buNone/>
            </a:pPr>
            <a:r>
              <a:rPr lang="en-US" sz="2600" dirty="0">
                <a:solidFill>
                  <a:prstClr val="black"/>
                </a:solidFill>
              </a:rPr>
              <a:t>	2. Liquidity</a:t>
            </a:r>
          </a:p>
          <a:p>
            <a:pPr marL="1371600" lvl="3" indent="0">
              <a:buNone/>
            </a:pPr>
            <a:r>
              <a:rPr lang="en-US" sz="2600" dirty="0">
                <a:solidFill>
                  <a:prstClr val="black"/>
                </a:solidFill>
              </a:rPr>
              <a:t>	3. Diversification</a:t>
            </a:r>
          </a:p>
          <a:p>
            <a:pPr marL="1371600" lvl="3" indent="0">
              <a:buNone/>
            </a:pPr>
            <a:endParaRPr lang="en-US" sz="1000" dirty="0">
              <a:solidFill>
                <a:prstClr val="black"/>
              </a:solidFill>
            </a:endParaRPr>
          </a:p>
          <a:p>
            <a:pPr lvl="3"/>
            <a:r>
              <a:rPr lang="en-US" sz="2600" dirty="0">
                <a:solidFill>
                  <a:prstClr val="black"/>
                </a:solidFill>
              </a:rPr>
              <a:t>Goal 2 - Return on Investment</a:t>
            </a:r>
            <a:endParaRPr lang="en-US" sz="2400" dirty="0">
              <a:solidFill>
                <a:prstClr val="black"/>
              </a:solidFill>
            </a:endParaRPr>
          </a:p>
        </p:txBody>
      </p:sp>
    </p:spTree>
    <p:extLst>
      <p:ext uri="{BB962C8B-B14F-4D97-AF65-F5344CB8AC3E}">
        <p14:creationId xmlns:p14="http://schemas.microsoft.com/office/powerpoint/2010/main" val="2104840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Quarterly Investment Update</a:t>
            </a:r>
            <a:endParaRPr lang="en-US" dirty="0"/>
          </a:p>
        </p:txBody>
      </p:sp>
      <p:sp>
        <p:nvSpPr>
          <p:cNvPr id="3" name="Content Placeholder 2"/>
          <p:cNvSpPr>
            <a:spLocks noGrp="1"/>
          </p:cNvSpPr>
          <p:nvPr>
            <p:ph idx="1"/>
          </p:nvPr>
        </p:nvSpPr>
        <p:spPr>
          <a:xfrm>
            <a:off x="304800" y="1398850"/>
            <a:ext cx="11521844" cy="839853"/>
          </a:xfrm>
        </p:spPr>
        <p:txBody>
          <a:bodyPr>
            <a:normAutofit/>
          </a:bodyPr>
          <a:lstStyle/>
          <a:p>
            <a:pPr marL="0" indent="0" algn="ctr">
              <a:buNone/>
            </a:pPr>
            <a:r>
              <a:rPr lang="en-US" sz="4400" dirty="0"/>
              <a:t>Rate Comparison</a:t>
            </a:r>
          </a:p>
        </p:txBody>
      </p:sp>
      <p:sp>
        <p:nvSpPr>
          <p:cNvPr id="5" name="Content Placeholder 2"/>
          <p:cNvSpPr txBox="1">
            <a:spLocks/>
          </p:cNvSpPr>
          <p:nvPr/>
        </p:nvSpPr>
        <p:spPr>
          <a:xfrm>
            <a:off x="457200" y="2028497"/>
            <a:ext cx="11521844" cy="43512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F0BC19"/>
              </a:buClr>
              <a:buFont typeface="Wingdings" panose="05000000000000000000" pitchFamily="2" charset="2"/>
              <a:buChar char="§"/>
              <a:defRPr sz="2800" kern="1200">
                <a:solidFill>
                  <a:schemeClr val="tx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600"/>
              </a:spcBef>
              <a:buClr>
                <a:srgbClr val="F0BC19"/>
              </a:buClr>
              <a:buFont typeface="Wingdings" panose="05000000000000000000" pitchFamily="2" charset="2"/>
              <a:buChar char="§"/>
              <a:defRPr sz="2400" kern="1200">
                <a:solidFill>
                  <a:schemeClr val="tx1"/>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600"/>
              </a:spcBef>
              <a:buClr>
                <a:srgbClr val="F0BC19"/>
              </a:buClr>
              <a:buFont typeface="Wingdings" panose="05000000000000000000" pitchFamily="2" charset="2"/>
              <a:buChar char="§"/>
              <a:defRPr sz="2000" kern="1200">
                <a:solidFill>
                  <a:schemeClr val="tx1"/>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600"/>
              </a:spcBef>
              <a:buClr>
                <a:srgbClr val="F0BC19"/>
              </a:buClr>
              <a:buFont typeface="Wingdings" panose="05000000000000000000" pitchFamily="2" charset="2"/>
              <a:buChar char="§"/>
              <a:defRPr sz="1800" kern="1200">
                <a:solidFill>
                  <a:schemeClr val="tx1"/>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600"/>
              </a:spcBef>
              <a:buClr>
                <a:srgbClr val="F0BC19"/>
              </a:buClr>
              <a:buFont typeface="Wingdings" panose="05000000000000000000" pitchFamily="2" charset="2"/>
              <a:buChar char="§"/>
              <a:defRPr sz="1800" kern="1200">
                <a:solidFill>
                  <a:schemeClr val="tx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endParaRPr lang="en-US" sz="4400" dirty="0"/>
          </a:p>
        </p:txBody>
      </p:sp>
      <p:pic>
        <p:nvPicPr>
          <p:cNvPr id="6" name="Picture 5">
            <a:extLst>
              <a:ext uri="{FF2B5EF4-FFF2-40B4-BE49-F238E27FC236}">
                <a16:creationId xmlns:a16="http://schemas.microsoft.com/office/drawing/2014/main" id="{F89F89F7-D0A6-B2A0-F701-D22A954EFCD3}"/>
              </a:ext>
            </a:extLst>
          </p:cNvPr>
          <p:cNvPicPr>
            <a:picLocks noChangeAspect="1"/>
          </p:cNvPicPr>
          <p:nvPr/>
        </p:nvPicPr>
        <p:blipFill>
          <a:blip r:embed="rId3"/>
          <a:stretch>
            <a:fillRect/>
          </a:stretch>
        </p:blipFill>
        <p:spPr>
          <a:xfrm>
            <a:off x="3226085" y="2238703"/>
            <a:ext cx="6124983" cy="3653632"/>
          </a:xfrm>
          <a:prstGeom prst="rect">
            <a:avLst/>
          </a:prstGeom>
        </p:spPr>
      </p:pic>
    </p:spTree>
    <p:extLst>
      <p:ext uri="{BB962C8B-B14F-4D97-AF65-F5344CB8AC3E}">
        <p14:creationId xmlns:p14="http://schemas.microsoft.com/office/powerpoint/2010/main" val="1712402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Quarterly Investment Update</a:t>
            </a:r>
            <a:endParaRPr lang="en-US" dirty="0"/>
          </a:p>
        </p:txBody>
      </p:sp>
      <p:sp>
        <p:nvSpPr>
          <p:cNvPr id="3" name="Content Placeholder 2"/>
          <p:cNvSpPr>
            <a:spLocks noGrp="1"/>
          </p:cNvSpPr>
          <p:nvPr>
            <p:ph idx="1"/>
          </p:nvPr>
        </p:nvSpPr>
        <p:spPr>
          <a:xfrm>
            <a:off x="304800" y="4357344"/>
            <a:ext cx="11521844" cy="2027682"/>
          </a:xfrm>
        </p:spPr>
        <p:txBody>
          <a:bodyPr>
            <a:normAutofit fontScale="92500" lnSpcReduction="10000"/>
          </a:bodyPr>
          <a:lstStyle/>
          <a:p>
            <a:pPr marL="0" lvl="0" indent="0" algn="just">
              <a:lnSpc>
                <a:spcPct val="100000"/>
              </a:lnSpc>
              <a:spcBef>
                <a:spcPts val="0"/>
              </a:spcBef>
              <a:buNone/>
            </a:pPr>
            <a:r>
              <a:rPr lang="en-US" sz="1600" dirty="0">
                <a:solidFill>
                  <a:prstClr val="black"/>
                </a:solidFill>
              </a:rPr>
              <a:t>Although investment vehicles have remained the same for both years (cash, </a:t>
            </a:r>
            <a:r>
              <a:rPr lang="en-US" sz="1600" dirty="0" err="1">
                <a:solidFill>
                  <a:prstClr val="black"/>
                </a:solidFill>
              </a:rPr>
              <a:t>TexPool</a:t>
            </a:r>
            <a:r>
              <a:rPr lang="en-US" sz="1600" dirty="0">
                <a:solidFill>
                  <a:prstClr val="black"/>
                </a:solidFill>
              </a:rPr>
              <a:t>, and </a:t>
            </a:r>
            <a:r>
              <a:rPr lang="en-US" sz="1600" dirty="0" err="1">
                <a:solidFill>
                  <a:prstClr val="black"/>
                </a:solidFill>
              </a:rPr>
              <a:t>TexPool</a:t>
            </a:r>
            <a:r>
              <a:rPr lang="en-US" sz="1600" dirty="0">
                <a:solidFill>
                  <a:prstClr val="black"/>
                </a:solidFill>
              </a:rPr>
              <a:t> Prime) the percentages in each have changed. As of June 31, 2023, the percentages in cash, TexPool, and TexPool Prime were 9.20%, 8.79%, and 82.01%, respectively. The June 30, 2022, percentages in cash, TexPool, and TexPool Prime were 17.20%, 15.30% and 67.51%, respectively. </a:t>
            </a:r>
          </a:p>
          <a:p>
            <a:pPr marL="0" lvl="0" indent="0" algn="just">
              <a:lnSpc>
                <a:spcPct val="100000"/>
              </a:lnSpc>
              <a:spcBef>
                <a:spcPts val="0"/>
              </a:spcBef>
              <a:buNone/>
            </a:pPr>
            <a:endParaRPr lang="en-US" sz="1600" dirty="0">
              <a:solidFill>
                <a:prstClr val="black"/>
              </a:solidFill>
            </a:endParaRPr>
          </a:p>
          <a:p>
            <a:pPr marL="0" lvl="0" indent="0" algn="just">
              <a:lnSpc>
                <a:spcPct val="100000"/>
              </a:lnSpc>
              <a:spcBef>
                <a:spcPts val="0"/>
              </a:spcBef>
              <a:buNone/>
            </a:pPr>
            <a:r>
              <a:rPr lang="en-US" sz="1600" dirty="0">
                <a:solidFill>
                  <a:prstClr val="black"/>
                </a:solidFill>
              </a:rPr>
              <a:t>Total investments were $501,415,494 for June 2023 compared to prior year of $391,810,626, an increase of $109,604,868</a:t>
            </a:r>
            <a:r>
              <a:rPr lang="en-US" sz="1600" dirty="0"/>
              <a:t>, of which $109.1 million is from the ARPA funds. </a:t>
            </a:r>
          </a:p>
          <a:p>
            <a:pPr marL="0" lvl="0" indent="0" algn="just">
              <a:lnSpc>
                <a:spcPct val="100000"/>
              </a:lnSpc>
              <a:spcBef>
                <a:spcPts val="0"/>
              </a:spcBef>
              <a:buNone/>
            </a:pPr>
            <a:endParaRPr lang="en-US" sz="1600" dirty="0">
              <a:solidFill>
                <a:prstClr val="black"/>
              </a:solidFill>
            </a:endParaRPr>
          </a:p>
          <a:p>
            <a:pPr marL="0" lvl="0" indent="0" algn="just">
              <a:lnSpc>
                <a:spcPct val="100000"/>
              </a:lnSpc>
              <a:spcBef>
                <a:spcPts val="0"/>
              </a:spcBef>
              <a:buNone/>
            </a:pPr>
            <a:r>
              <a:rPr lang="en-US" sz="1600" dirty="0">
                <a:solidFill>
                  <a:prstClr val="black"/>
                </a:solidFill>
              </a:rPr>
              <a:t>The interest earned this fiscal year was $13,701,005 compared to last year of $1,125,998 an increase of $12,575,007 or 1,116.79%, which is mainly due to the change in investment mix, higher investible balances and higher interest rates.</a:t>
            </a:r>
          </a:p>
        </p:txBody>
      </p:sp>
      <p:pic>
        <p:nvPicPr>
          <p:cNvPr id="6" name="Picture 5">
            <a:extLst>
              <a:ext uri="{FF2B5EF4-FFF2-40B4-BE49-F238E27FC236}">
                <a16:creationId xmlns:a16="http://schemas.microsoft.com/office/drawing/2014/main" id="{78C347DB-8BB8-8781-D57C-1F8632349CEB}"/>
              </a:ext>
            </a:extLst>
          </p:cNvPr>
          <p:cNvPicPr>
            <a:picLocks noChangeAspect="1"/>
          </p:cNvPicPr>
          <p:nvPr/>
        </p:nvPicPr>
        <p:blipFill>
          <a:blip r:embed="rId3"/>
          <a:stretch>
            <a:fillRect/>
          </a:stretch>
        </p:blipFill>
        <p:spPr>
          <a:xfrm>
            <a:off x="1223341" y="1319445"/>
            <a:ext cx="4412686" cy="3012350"/>
          </a:xfrm>
          <a:prstGeom prst="rect">
            <a:avLst/>
          </a:prstGeom>
        </p:spPr>
      </p:pic>
      <p:pic>
        <p:nvPicPr>
          <p:cNvPr id="7" name="Picture 6">
            <a:extLst>
              <a:ext uri="{FF2B5EF4-FFF2-40B4-BE49-F238E27FC236}">
                <a16:creationId xmlns:a16="http://schemas.microsoft.com/office/drawing/2014/main" id="{0E5EC7A6-0E72-683F-7E25-6F6798BAE5CA}"/>
              </a:ext>
            </a:extLst>
          </p:cNvPr>
          <p:cNvPicPr>
            <a:picLocks noChangeAspect="1"/>
          </p:cNvPicPr>
          <p:nvPr/>
        </p:nvPicPr>
        <p:blipFill>
          <a:blip r:embed="rId4"/>
          <a:stretch>
            <a:fillRect/>
          </a:stretch>
        </p:blipFill>
        <p:spPr>
          <a:xfrm>
            <a:off x="6096001" y="1319445"/>
            <a:ext cx="4162744" cy="3037899"/>
          </a:xfrm>
          <a:prstGeom prst="rect">
            <a:avLst/>
          </a:prstGeom>
        </p:spPr>
      </p:pic>
    </p:spTree>
    <p:extLst>
      <p:ext uri="{BB962C8B-B14F-4D97-AF65-F5344CB8AC3E}">
        <p14:creationId xmlns:p14="http://schemas.microsoft.com/office/powerpoint/2010/main" val="4146771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Quarterly Investment Update</a:t>
            </a:r>
            <a:endParaRPr lang="en-US" dirty="0"/>
          </a:p>
        </p:txBody>
      </p:sp>
      <p:sp>
        <p:nvSpPr>
          <p:cNvPr id="3" name="Content Placeholder 2"/>
          <p:cNvSpPr>
            <a:spLocks noGrp="1"/>
          </p:cNvSpPr>
          <p:nvPr>
            <p:ph idx="1"/>
          </p:nvPr>
        </p:nvSpPr>
        <p:spPr>
          <a:xfrm>
            <a:off x="304800" y="1198180"/>
            <a:ext cx="11521844" cy="3913790"/>
          </a:xfrm>
        </p:spPr>
        <p:txBody>
          <a:bodyPr/>
          <a:lstStyle/>
          <a:p>
            <a:pPr marL="0" indent="0" algn="ctr">
              <a:buNone/>
            </a:pPr>
            <a:r>
              <a:rPr lang="en-US" dirty="0"/>
              <a:t>Historical Market Environment</a:t>
            </a:r>
          </a:p>
          <a:p>
            <a:pPr marL="0" indent="0" algn="ctr">
              <a:buNone/>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035311011"/>
              </p:ext>
            </p:extLst>
          </p:nvPr>
        </p:nvGraphicFramePr>
        <p:xfrm>
          <a:off x="8988972" y="1570116"/>
          <a:ext cx="2667000" cy="3305178"/>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tblGrid>
              <a:tr h="962025">
                <a:tc gridSpan="2">
                  <a:txBody>
                    <a:bodyPr/>
                    <a:lstStyle/>
                    <a:p>
                      <a:pPr algn="ctr"/>
                      <a:r>
                        <a:rPr lang="en-US" sz="1800" dirty="0"/>
                        <a:t>Key Interest Rates</a:t>
                      </a:r>
                      <a:r>
                        <a:rPr lang="en-US" sz="1800" baseline="0" dirty="0"/>
                        <a:t> Averaged for the 12 Month period (averaged over five years)</a:t>
                      </a:r>
                      <a:endParaRPr lang="en-US" sz="1800" dirty="0"/>
                    </a:p>
                  </a:txBody>
                  <a:tcPr/>
                </a:tc>
                <a:tc hMerge="1">
                  <a:txBody>
                    <a:bodyPr/>
                    <a:lstStyle/>
                    <a:p>
                      <a:endParaRPr lang="en-US" sz="1600" dirty="0"/>
                    </a:p>
                  </a:txBody>
                  <a:tcPr/>
                </a:tc>
                <a:extLst>
                  <a:ext uri="{0D108BD9-81ED-4DB2-BD59-A6C34878D82A}">
                    <a16:rowId xmlns:a16="http://schemas.microsoft.com/office/drawing/2014/main" val="10000"/>
                  </a:ext>
                </a:extLst>
              </a:tr>
              <a:tr h="352743">
                <a:tc>
                  <a:txBody>
                    <a:bodyPr/>
                    <a:lstStyle/>
                    <a:p>
                      <a:r>
                        <a:rPr lang="en-US" sz="1600" dirty="0"/>
                        <a:t>Ten Year Treasury</a:t>
                      </a:r>
                    </a:p>
                  </a:txBody>
                  <a:tcPr/>
                </a:tc>
                <a:tc>
                  <a:txBody>
                    <a:bodyPr/>
                    <a:lstStyle/>
                    <a:p>
                      <a:r>
                        <a:rPr lang="en-US" sz="1600" dirty="0"/>
                        <a:t>2.16%</a:t>
                      </a:r>
                    </a:p>
                  </a:txBody>
                  <a:tcPr/>
                </a:tc>
                <a:extLst>
                  <a:ext uri="{0D108BD9-81ED-4DB2-BD59-A6C34878D82A}">
                    <a16:rowId xmlns:a16="http://schemas.microsoft.com/office/drawing/2014/main" val="10001"/>
                  </a:ext>
                </a:extLst>
              </a:tr>
              <a:tr h="352743">
                <a:tc>
                  <a:txBody>
                    <a:bodyPr/>
                    <a:lstStyle/>
                    <a:p>
                      <a:r>
                        <a:rPr lang="en-US" sz="1600" dirty="0"/>
                        <a:t>Five</a:t>
                      </a:r>
                      <a:r>
                        <a:rPr lang="en-US" sz="1600" baseline="0" dirty="0"/>
                        <a:t> Year Treasury</a:t>
                      </a:r>
                      <a:endParaRPr lang="en-US" sz="1600" dirty="0"/>
                    </a:p>
                  </a:txBody>
                  <a:tcPr/>
                </a:tc>
                <a:tc>
                  <a:txBody>
                    <a:bodyPr/>
                    <a:lstStyle/>
                    <a:p>
                      <a:r>
                        <a:rPr lang="en-US" sz="1600" dirty="0"/>
                        <a:t>1.95%</a:t>
                      </a:r>
                    </a:p>
                  </a:txBody>
                  <a:tcPr/>
                </a:tc>
                <a:extLst>
                  <a:ext uri="{0D108BD9-81ED-4DB2-BD59-A6C34878D82A}">
                    <a16:rowId xmlns:a16="http://schemas.microsoft.com/office/drawing/2014/main" val="10002"/>
                  </a:ext>
                </a:extLst>
              </a:tr>
              <a:tr h="352743">
                <a:tc>
                  <a:txBody>
                    <a:bodyPr/>
                    <a:lstStyle/>
                    <a:p>
                      <a:r>
                        <a:rPr lang="en-US" sz="1600" dirty="0"/>
                        <a:t>Two Year Treasury</a:t>
                      </a:r>
                    </a:p>
                  </a:txBody>
                  <a:tcPr/>
                </a:tc>
                <a:tc>
                  <a:txBody>
                    <a:bodyPr/>
                    <a:lstStyle/>
                    <a:p>
                      <a:r>
                        <a:rPr lang="en-US" sz="1600" dirty="0"/>
                        <a:t>1.86%</a:t>
                      </a:r>
                    </a:p>
                  </a:txBody>
                  <a:tcPr/>
                </a:tc>
                <a:extLst>
                  <a:ext uri="{0D108BD9-81ED-4DB2-BD59-A6C34878D82A}">
                    <a16:rowId xmlns:a16="http://schemas.microsoft.com/office/drawing/2014/main" val="10003"/>
                  </a:ext>
                </a:extLst>
              </a:tr>
              <a:tr h="352743">
                <a:tc>
                  <a:txBody>
                    <a:bodyPr/>
                    <a:lstStyle/>
                    <a:p>
                      <a:r>
                        <a:rPr lang="en-US" sz="1600" dirty="0"/>
                        <a:t>TexPool</a:t>
                      </a:r>
                    </a:p>
                  </a:txBody>
                  <a:tcPr/>
                </a:tc>
                <a:tc>
                  <a:txBody>
                    <a:bodyPr/>
                    <a:lstStyle/>
                    <a:p>
                      <a:r>
                        <a:rPr lang="en-US" sz="1600" dirty="0"/>
                        <a:t>1.54%</a:t>
                      </a:r>
                    </a:p>
                  </a:txBody>
                  <a:tcPr/>
                </a:tc>
                <a:extLst>
                  <a:ext uri="{0D108BD9-81ED-4DB2-BD59-A6C34878D82A}">
                    <a16:rowId xmlns:a16="http://schemas.microsoft.com/office/drawing/2014/main" val="10004"/>
                  </a:ext>
                </a:extLst>
              </a:tr>
              <a:tr h="352743">
                <a:tc>
                  <a:txBody>
                    <a:bodyPr/>
                    <a:lstStyle/>
                    <a:p>
                      <a:r>
                        <a:rPr lang="en-US" sz="1600" dirty="0"/>
                        <a:t>TexPool Prime</a:t>
                      </a:r>
                    </a:p>
                  </a:txBody>
                  <a:tcPr/>
                </a:tc>
                <a:tc>
                  <a:txBody>
                    <a:bodyPr/>
                    <a:lstStyle/>
                    <a:p>
                      <a:r>
                        <a:rPr lang="en-US" sz="1600" dirty="0"/>
                        <a:t>1.70%</a:t>
                      </a:r>
                    </a:p>
                  </a:txBody>
                  <a:tcPr/>
                </a:tc>
                <a:extLst>
                  <a:ext uri="{0D108BD9-81ED-4DB2-BD59-A6C34878D82A}">
                    <a16:rowId xmlns:a16="http://schemas.microsoft.com/office/drawing/2014/main" val="10005"/>
                  </a:ext>
                </a:extLst>
              </a:tr>
              <a:tr h="352743">
                <a:tc>
                  <a:txBody>
                    <a:bodyPr/>
                    <a:lstStyle/>
                    <a:p>
                      <a:r>
                        <a:rPr lang="en-US" sz="1600" dirty="0"/>
                        <a:t>Vantage Bank</a:t>
                      </a:r>
                    </a:p>
                  </a:txBody>
                  <a:tcPr/>
                </a:tc>
                <a:tc>
                  <a:txBody>
                    <a:bodyPr/>
                    <a:lstStyle/>
                    <a:p>
                      <a:r>
                        <a:rPr lang="en-US" sz="1600" dirty="0"/>
                        <a:t>0.54%</a:t>
                      </a:r>
                    </a:p>
                  </a:txBody>
                  <a:tcPr/>
                </a:tc>
                <a:extLst>
                  <a:ext uri="{0D108BD9-81ED-4DB2-BD59-A6C34878D82A}">
                    <a16:rowId xmlns:a16="http://schemas.microsoft.com/office/drawing/2014/main" val="10006"/>
                  </a:ext>
                </a:extLst>
              </a:tr>
            </a:tbl>
          </a:graphicData>
        </a:graphic>
      </p:graphicFrame>
      <p:sp>
        <p:nvSpPr>
          <p:cNvPr id="7" name="Content Placeholder 2"/>
          <p:cNvSpPr txBox="1">
            <a:spLocks/>
          </p:cNvSpPr>
          <p:nvPr/>
        </p:nvSpPr>
        <p:spPr>
          <a:xfrm>
            <a:off x="441434" y="4992414"/>
            <a:ext cx="11385210" cy="13926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F0BC19"/>
              </a:buClr>
              <a:buFont typeface="Wingdings" panose="05000000000000000000" pitchFamily="2" charset="2"/>
              <a:buChar char="§"/>
              <a:defRPr sz="2800" kern="1200">
                <a:solidFill>
                  <a:schemeClr val="tx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600"/>
              </a:spcBef>
              <a:buClr>
                <a:srgbClr val="F0BC19"/>
              </a:buClr>
              <a:buFont typeface="Wingdings" panose="05000000000000000000" pitchFamily="2" charset="2"/>
              <a:buChar char="§"/>
              <a:defRPr sz="2400" kern="1200">
                <a:solidFill>
                  <a:schemeClr val="tx1"/>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600"/>
              </a:spcBef>
              <a:buClr>
                <a:srgbClr val="F0BC19"/>
              </a:buClr>
              <a:buFont typeface="Wingdings" panose="05000000000000000000" pitchFamily="2" charset="2"/>
              <a:buChar char="§"/>
              <a:defRPr sz="2000" kern="1200">
                <a:solidFill>
                  <a:schemeClr val="tx1"/>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600"/>
              </a:spcBef>
              <a:buClr>
                <a:srgbClr val="F0BC19"/>
              </a:buClr>
              <a:buFont typeface="Wingdings" panose="05000000000000000000" pitchFamily="2" charset="2"/>
              <a:buChar char="§"/>
              <a:defRPr sz="1800" kern="1200">
                <a:solidFill>
                  <a:schemeClr val="tx1"/>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600"/>
              </a:spcBef>
              <a:buClr>
                <a:srgbClr val="F0BC19"/>
              </a:buClr>
              <a:buFont typeface="Wingdings" panose="05000000000000000000" pitchFamily="2" charset="2"/>
              <a:buChar char="§"/>
              <a:defRPr sz="1800" kern="1200">
                <a:solidFill>
                  <a:schemeClr val="tx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Font typeface="Wingdings" panose="05000000000000000000" pitchFamily="2" charset="2"/>
              <a:buNone/>
            </a:pPr>
            <a:endParaRPr lang="en-US" sz="1600" dirty="0">
              <a:solidFill>
                <a:prstClr val="black"/>
              </a:solidFill>
            </a:endParaRPr>
          </a:p>
        </p:txBody>
      </p:sp>
      <p:sp>
        <p:nvSpPr>
          <p:cNvPr id="8" name="Rectangle 7"/>
          <p:cNvSpPr/>
          <p:nvPr/>
        </p:nvSpPr>
        <p:spPr>
          <a:xfrm>
            <a:off x="699748" y="4992414"/>
            <a:ext cx="11126896" cy="1323439"/>
          </a:xfrm>
          <a:prstGeom prst="rect">
            <a:avLst/>
          </a:prstGeom>
        </p:spPr>
        <p:txBody>
          <a:bodyPr wrap="square">
            <a:spAutoFit/>
          </a:bodyPr>
          <a:lstStyle/>
          <a:p>
            <a:r>
              <a:rPr lang="en-US" sz="1600" dirty="0">
                <a:latin typeface="Georgia" panose="02040502050405020303" pitchFamily="18" charset="0"/>
              </a:rPr>
              <a:t>The fiscal year began with the overnight fed funds target range at 3.00% to 3.25%. In November 2022, the Federal Reserve raised the fed funds by 0.75%, again by 0.50% in December 2022 and by 0.25% each in February, March and May 2023. The Federal Reserve Committee decided to maintain the target range in June 2023 at 5.00% to 5.25%. Holding the target range steady allows the Committee to assess additional information to help them return inflation to 2 percent over time.</a:t>
            </a:r>
          </a:p>
        </p:txBody>
      </p:sp>
      <p:pic>
        <p:nvPicPr>
          <p:cNvPr id="4" name="Picture 3">
            <a:extLst>
              <a:ext uri="{FF2B5EF4-FFF2-40B4-BE49-F238E27FC236}">
                <a16:creationId xmlns:a16="http://schemas.microsoft.com/office/drawing/2014/main" id="{CAB72352-0EC3-9BBD-C852-93E7C6A628FA}"/>
              </a:ext>
            </a:extLst>
          </p:cNvPr>
          <p:cNvPicPr>
            <a:picLocks noChangeAspect="1"/>
          </p:cNvPicPr>
          <p:nvPr/>
        </p:nvPicPr>
        <p:blipFill>
          <a:blip r:embed="rId3"/>
          <a:stretch>
            <a:fillRect/>
          </a:stretch>
        </p:blipFill>
        <p:spPr>
          <a:xfrm>
            <a:off x="424021" y="1610036"/>
            <a:ext cx="8550264" cy="3265258"/>
          </a:xfrm>
          <a:prstGeom prst="rect">
            <a:avLst/>
          </a:prstGeom>
        </p:spPr>
      </p:pic>
    </p:spTree>
    <p:extLst>
      <p:ext uri="{BB962C8B-B14F-4D97-AF65-F5344CB8AC3E}">
        <p14:creationId xmlns:p14="http://schemas.microsoft.com/office/powerpoint/2010/main" val="616662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Quarterly Investment Update</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712046335"/>
              </p:ext>
            </p:extLst>
          </p:nvPr>
        </p:nvGraphicFramePr>
        <p:xfrm>
          <a:off x="7767084" y="1250647"/>
          <a:ext cx="3352800" cy="2557589"/>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tblGrid>
              <a:tr h="469764">
                <a:tc gridSpan="2">
                  <a:txBody>
                    <a:bodyPr/>
                    <a:lstStyle/>
                    <a:p>
                      <a:pPr algn="ctr"/>
                      <a:r>
                        <a:rPr lang="en-US" dirty="0"/>
                        <a:t>Yields for June 2023</a:t>
                      </a:r>
                    </a:p>
                  </a:txBody>
                  <a:tcPr/>
                </a:tc>
                <a:tc hMerge="1">
                  <a:txBody>
                    <a:bodyPr/>
                    <a:lstStyle/>
                    <a:p>
                      <a:endParaRPr lang="en-US" dirty="0"/>
                    </a:p>
                  </a:txBody>
                  <a:tcPr/>
                </a:tc>
                <a:extLst>
                  <a:ext uri="{0D108BD9-81ED-4DB2-BD59-A6C34878D82A}">
                    <a16:rowId xmlns:a16="http://schemas.microsoft.com/office/drawing/2014/main" val="10000"/>
                  </a:ext>
                </a:extLst>
              </a:tr>
              <a:tr h="678533">
                <a:tc>
                  <a:txBody>
                    <a:bodyPr/>
                    <a:lstStyle/>
                    <a:p>
                      <a:r>
                        <a:rPr lang="en-US" dirty="0"/>
                        <a:t>Texas Class</a:t>
                      </a:r>
                      <a:r>
                        <a:rPr lang="en-US" baseline="0" dirty="0"/>
                        <a:t> (not currently invested in)</a:t>
                      </a:r>
                      <a:endParaRPr lang="en-US" dirty="0"/>
                    </a:p>
                  </a:txBody>
                  <a:tcPr/>
                </a:tc>
                <a:tc>
                  <a:txBody>
                    <a:bodyPr/>
                    <a:lstStyle/>
                    <a:p>
                      <a:r>
                        <a:rPr lang="en-US" dirty="0"/>
                        <a:t>5.27%</a:t>
                      </a:r>
                    </a:p>
                  </a:txBody>
                  <a:tcPr/>
                </a:tc>
                <a:extLst>
                  <a:ext uri="{0D108BD9-81ED-4DB2-BD59-A6C34878D82A}">
                    <a16:rowId xmlns:a16="http://schemas.microsoft.com/office/drawing/2014/main" val="10001"/>
                  </a:ext>
                </a:extLst>
              </a:tr>
              <a:tr h="469764">
                <a:tc>
                  <a:txBody>
                    <a:bodyPr/>
                    <a:lstStyle/>
                    <a:p>
                      <a:r>
                        <a:rPr lang="en-US" dirty="0"/>
                        <a:t>TexPool Prime </a:t>
                      </a:r>
                    </a:p>
                  </a:txBody>
                  <a:tcPr/>
                </a:tc>
                <a:tc>
                  <a:txBody>
                    <a:bodyPr/>
                    <a:lstStyle/>
                    <a:p>
                      <a:r>
                        <a:rPr lang="en-US" dirty="0"/>
                        <a:t>5.30%</a:t>
                      </a:r>
                    </a:p>
                  </a:txBody>
                  <a:tcPr/>
                </a:tc>
                <a:extLst>
                  <a:ext uri="{0D108BD9-81ED-4DB2-BD59-A6C34878D82A}">
                    <a16:rowId xmlns:a16="http://schemas.microsoft.com/office/drawing/2014/main" val="10002"/>
                  </a:ext>
                </a:extLst>
              </a:tr>
              <a:tr h="469764">
                <a:tc>
                  <a:txBody>
                    <a:bodyPr/>
                    <a:lstStyle/>
                    <a:p>
                      <a:r>
                        <a:rPr lang="en-US" dirty="0"/>
                        <a:t>TexPool</a:t>
                      </a:r>
                    </a:p>
                  </a:txBody>
                  <a:tcPr/>
                </a:tc>
                <a:tc>
                  <a:txBody>
                    <a:bodyPr/>
                    <a:lstStyle/>
                    <a:p>
                      <a:r>
                        <a:rPr lang="en-US" dirty="0"/>
                        <a:t>5.05%</a:t>
                      </a:r>
                    </a:p>
                  </a:txBody>
                  <a:tcPr/>
                </a:tc>
                <a:extLst>
                  <a:ext uri="{0D108BD9-81ED-4DB2-BD59-A6C34878D82A}">
                    <a16:rowId xmlns:a16="http://schemas.microsoft.com/office/drawing/2014/main" val="10003"/>
                  </a:ext>
                </a:extLst>
              </a:tr>
              <a:tr h="469764">
                <a:tc>
                  <a:txBody>
                    <a:bodyPr/>
                    <a:lstStyle/>
                    <a:p>
                      <a:r>
                        <a:rPr lang="en-US" dirty="0"/>
                        <a:t>Vantage Bank</a:t>
                      </a:r>
                    </a:p>
                  </a:txBody>
                  <a:tcPr/>
                </a:tc>
                <a:tc>
                  <a:txBody>
                    <a:bodyPr/>
                    <a:lstStyle/>
                    <a:p>
                      <a:r>
                        <a:rPr lang="en-US" dirty="0"/>
                        <a:t>3.08%</a:t>
                      </a:r>
                    </a:p>
                  </a:txBody>
                  <a:tcPr/>
                </a:tc>
                <a:extLst>
                  <a:ext uri="{0D108BD9-81ED-4DB2-BD59-A6C34878D82A}">
                    <a16:rowId xmlns:a16="http://schemas.microsoft.com/office/drawing/2014/main" val="10004"/>
                  </a:ext>
                </a:extLst>
              </a:tr>
            </a:tbl>
          </a:graphicData>
        </a:graphic>
      </p:graphicFrame>
      <p:sp>
        <p:nvSpPr>
          <p:cNvPr id="6" name="Rectangle 5"/>
          <p:cNvSpPr/>
          <p:nvPr/>
        </p:nvSpPr>
        <p:spPr>
          <a:xfrm>
            <a:off x="378373" y="4967158"/>
            <a:ext cx="10741511" cy="923330"/>
          </a:xfrm>
          <a:prstGeom prst="rect">
            <a:avLst/>
          </a:prstGeom>
        </p:spPr>
        <p:txBody>
          <a:bodyPr wrap="square">
            <a:spAutoFit/>
          </a:bodyPr>
          <a:lstStyle/>
          <a:p>
            <a:pPr lvl="0" algn="just"/>
            <a:r>
              <a:rPr lang="en-US" dirty="0">
                <a:solidFill>
                  <a:prstClr val="black"/>
                </a:solidFill>
                <a:latin typeface="Times New Roman" panose="02020603050405020304" pitchFamily="18" charset="0"/>
                <a:cs typeface="Times New Roman" panose="02020603050405020304" pitchFamily="18" charset="0"/>
              </a:rPr>
              <a:t>Above is a comparison of interest rates for the investment pools and Vantage Bank. The two highest yielding pools are TexPool Prime and Texas Class. Both contain Commercial Paper, respectively consisting of approximately 55.9 and 86.48 percent of each pool’s investments.</a:t>
            </a:r>
          </a:p>
        </p:txBody>
      </p:sp>
      <p:graphicFrame>
        <p:nvGraphicFramePr>
          <p:cNvPr id="3" name="Table 2"/>
          <p:cNvGraphicFramePr>
            <a:graphicFrameLocks noGrp="1"/>
          </p:cNvGraphicFramePr>
          <p:nvPr>
            <p:extLst>
              <p:ext uri="{D42A27DB-BD31-4B8C-83A1-F6EECF244321}">
                <p14:modId xmlns:p14="http://schemas.microsoft.com/office/powerpoint/2010/main" val="1984392912"/>
              </p:ext>
            </p:extLst>
          </p:nvPr>
        </p:nvGraphicFramePr>
        <p:xfrm>
          <a:off x="101997" y="-3143656"/>
          <a:ext cx="7424239" cy="273910"/>
        </p:xfrm>
        <a:graphic>
          <a:graphicData uri="http://schemas.openxmlformats.org/drawingml/2006/table">
            <a:tbl>
              <a:tblPr/>
              <a:tblGrid>
                <a:gridCol w="7424239">
                  <a:extLst>
                    <a:ext uri="{9D8B030D-6E8A-4147-A177-3AD203B41FA5}">
                      <a16:colId xmlns:a16="http://schemas.microsoft.com/office/drawing/2014/main" val="4291623166"/>
                    </a:ext>
                  </a:extLst>
                </a:gridCol>
              </a:tblGrid>
              <a:tr h="273910">
                <a:tc>
                  <a:txBody>
                    <a:bodyPr/>
                    <a:lstStyle/>
                    <a:p>
                      <a:pPr algn="l" fontAlgn="b"/>
                      <a:r>
                        <a:rPr lang="en-US" sz="1200" b="0" i="0" u="none" strike="noStrike" dirty="0">
                          <a:effectLst/>
                          <a:latin typeface="Times New Roman" panose="02020603050405020304" pitchFamily="18" charset="0"/>
                        </a:rPr>
                        <a:t> </a:t>
                      </a:r>
                      <a:endParaRPr lang="en-US" sz="1200" b="0" i="0" u="none" strike="noStrike" dirty="0">
                        <a:effectLst/>
                        <a:latin typeface="Arial MT"/>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966445"/>
                  </a:ext>
                </a:extLst>
              </a:tr>
            </a:tbl>
          </a:graphicData>
        </a:graphic>
      </p:graphicFrame>
      <p:pic>
        <p:nvPicPr>
          <p:cNvPr id="7" name="Picture 6">
            <a:extLst>
              <a:ext uri="{FF2B5EF4-FFF2-40B4-BE49-F238E27FC236}">
                <a16:creationId xmlns:a16="http://schemas.microsoft.com/office/drawing/2014/main" id="{5AE4FADC-DE87-F525-5C87-AC4BFD1EB53E}"/>
              </a:ext>
            </a:extLst>
          </p:cNvPr>
          <p:cNvPicPr>
            <a:picLocks noChangeAspect="1"/>
          </p:cNvPicPr>
          <p:nvPr/>
        </p:nvPicPr>
        <p:blipFill>
          <a:blip r:embed="rId3"/>
          <a:stretch>
            <a:fillRect/>
          </a:stretch>
        </p:blipFill>
        <p:spPr>
          <a:xfrm>
            <a:off x="1222103" y="1517259"/>
            <a:ext cx="5735577" cy="3260223"/>
          </a:xfrm>
          <a:prstGeom prst="rect">
            <a:avLst/>
          </a:prstGeom>
        </p:spPr>
      </p:pic>
    </p:spTree>
    <p:extLst>
      <p:ext uri="{BB962C8B-B14F-4D97-AF65-F5344CB8AC3E}">
        <p14:creationId xmlns:p14="http://schemas.microsoft.com/office/powerpoint/2010/main" val="3039491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B47084-5E10-4C9F-B0EA-5A38745DDFCC}"/>
              </a:ext>
            </a:extLst>
          </p:cNvPr>
          <p:cNvSpPr>
            <a:spLocks noGrp="1"/>
          </p:cNvSpPr>
          <p:nvPr>
            <p:ph type="title"/>
          </p:nvPr>
        </p:nvSpPr>
        <p:spPr/>
        <p:txBody>
          <a:bodyPr/>
          <a:lstStyle/>
          <a:p>
            <a:pPr algn="ctr"/>
            <a:r>
              <a:rPr lang="en-US" b="1" dirty="0"/>
              <a:t>Quarterly Investment Update</a:t>
            </a:r>
            <a:endParaRPr lang="en-US" dirty="0"/>
          </a:p>
        </p:txBody>
      </p:sp>
      <p:sp>
        <p:nvSpPr>
          <p:cNvPr id="5" name="Content Placeholder 4">
            <a:extLst>
              <a:ext uri="{FF2B5EF4-FFF2-40B4-BE49-F238E27FC236}">
                <a16:creationId xmlns:a16="http://schemas.microsoft.com/office/drawing/2014/main" id="{E5FD3688-C67E-41E1-85B6-477B03919A8F}"/>
              </a:ext>
            </a:extLst>
          </p:cNvPr>
          <p:cNvSpPr>
            <a:spLocks noGrp="1"/>
          </p:cNvSpPr>
          <p:nvPr>
            <p:ph idx="1"/>
          </p:nvPr>
        </p:nvSpPr>
        <p:spPr>
          <a:xfrm>
            <a:off x="304800" y="1184157"/>
            <a:ext cx="11521844" cy="5200869"/>
          </a:xfrm>
        </p:spPr>
        <p:txBody>
          <a:bodyPr/>
          <a:lstStyle/>
          <a:p>
            <a:pPr marL="0" indent="0" algn="ctr">
              <a:buNone/>
            </a:pPr>
            <a:r>
              <a:rPr lang="en-US" dirty="0"/>
              <a:t>Prime Investment Pools</a:t>
            </a:r>
          </a:p>
          <a:p>
            <a:pPr marL="0" indent="0">
              <a:buNone/>
            </a:pPr>
            <a:r>
              <a:rPr lang="en-US" sz="2200" dirty="0" err="1"/>
              <a:t>Texpool</a:t>
            </a:r>
            <a:r>
              <a:rPr lang="en-US" sz="2200" dirty="0"/>
              <a:t> Prime:</a:t>
            </a:r>
          </a:p>
          <a:p>
            <a:pPr marL="0" indent="0">
              <a:buNone/>
            </a:pPr>
            <a:endParaRPr lang="en-US" dirty="0"/>
          </a:p>
        </p:txBody>
      </p:sp>
      <p:sp>
        <p:nvSpPr>
          <p:cNvPr id="6" name="Rectangle 5"/>
          <p:cNvSpPr/>
          <p:nvPr/>
        </p:nvSpPr>
        <p:spPr>
          <a:xfrm>
            <a:off x="8057209" y="5921641"/>
            <a:ext cx="3390900" cy="461665"/>
          </a:xfrm>
          <a:prstGeom prst="rect">
            <a:avLst/>
          </a:prstGeom>
        </p:spPr>
        <p:txBody>
          <a:bodyPr wrap="square">
            <a:spAutoFit/>
          </a:bodyPr>
          <a:lstStyle/>
          <a:p>
            <a:r>
              <a:rPr lang="en-US" sz="1200" dirty="0"/>
              <a:t>Source: Texas Class Website – Portfolio Characteristics as of June 30, 2023</a:t>
            </a:r>
          </a:p>
        </p:txBody>
      </p:sp>
      <p:sp>
        <p:nvSpPr>
          <p:cNvPr id="9" name="Rectangle 8"/>
          <p:cNvSpPr/>
          <p:nvPr/>
        </p:nvSpPr>
        <p:spPr>
          <a:xfrm>
            <a:off x="625340" y="6152473"/>
            <a:ext cx="3509452" cy="276999"/>
          </a:xfrm>
          <a:prstGeom prst="rect">
            <a:avLst/>
          </a:prstGeom>
        </p:spPr>
        <p:txBody>
          <a:bodyPr wrap="square">
            <a:spAutoFit/>
          </a:bodyPr>
          <a:lstStyle/>
          <a:p>
            <a:pPr lvl="0"/>
            <a:r>
              <a:rPr lang="en-US" sz="1200" dirty="0">
                <a:solidFill>
                  <a:prstClr val="black"/>
                </a:solidFill>
              </a:rPr>
              <a:t>Source: TexPool July 1, 2023 Monthly Newsletter</a:t>
            </a:r>
          </a:p>
        </p:txBody>
      </p:sp>
      <p:sp>
        <p:nvSpPr>
          <p:cNvPr id="2" name="TextBox 1"/>
          <p:cNvSpPr txBox="1"/>
          <p:nvPr/>
        </p:nvSpPr>
        <p:spPr>
          <a:xfrm>
            <a:off x="7388773" y="1617389"/>
            <a:ext cx="1705916" cy="397032"/>
          </a:xfrm>
          <a:prstGeom prst="rect">
            <a:avLst/>
          </a:prstGeom>
          <a:noFill/>
        </p:spPr>
        <p:txBody>
          <a:bodyPr wrap="none" rtlCol="0">
            <a:spAutoFit/>
          </a:bodyPr>
          <a:lstStyle/>
          <a:p>
            <a:pPr>
              <a:lnSpc>
                <a:spcPct val="90000"/>
              </a:lnSpc>
              <a:spcBef>
                <a:spcPts val="600"/>
              </a:spcBef>
              <a:buClr>
                <a:srgbClr val="F0BC19"/>
              </a:buClr>
            </a:pPr>
            <a:r>
              <a:rPr lang="en-US" sz="2200" dirty="0">
                <a:latin typeface="Georgia" panose="02040502050405020303" pitchFamily="18" charset="0"/>
              </a:rPr>
              <a:t>Texas Class:</a:t>
            </a:r>
          </a:p>
        </p:txBody>
      </p:sp>
      <p:pic>
        <p:nvPicPr>
          <p:cNvPr id="8" name="Picture 7">
            <a:extLst>
              <a:ext uri="{FF2B5EF4-FFF2-40B4-BE49-F238E27FC236}">
                <a16:creationId xmlns:a16="http://schemas.microsoft.com/office/drawing/2014/main" id="{C30AAE77-B5A2-2A0A-63D7-E799646BC73C}"/>
              </a:ext>
            </a:extLst>
          </p:cNvPr>
          <p:cNvPicPr>
            <a:picLocks noChangeAspect="1"/>
          </p:cNvPicPr>
          <p:nvPr/>
        </p:nvPicPr>
        <p:blipFill>
          <a:blip r:embed="rId3"/>
          <a:stretch>
            <a:fillRect/>
          </a:stretch>
        </p:blipFill>
        <p:spPr>
          <a:xfrm>
            <a:off x="1014359" y="2051268"/>
            <a:ext cx="3884347" cy="1898365"/>
          </a:xfrm>
          <a:prstGeom prst="rect">
            <a:avLst/>
          </a:prstGeom>
        </p:spPr>
      </p:pic>
      <p:pic>
        <p:nvPicPr>
          <p:cNvPr id="13" name="Picture 12">
            <a:extLst>
              <a:ext uri="{FF2B5EF4-FFF2-40B4-BE49-F238E27FC236}">
                <a16:creationId xmlns:a16="http://schemas.microsoft.com/office/drawing/2014/main" id="{3FE97656-9734-0128-EC87-C4B222A946E3}"/>
              </a:ext>
            </a:extLst>
          </p:cNvPr>
          <p:cNvPicPr>
            <a:picLocks noChangeAspect="1"/>
          </p:cNvPicPr>
          <p:nvPr/>
        </p:nvPicPr>
        <p:blipFill>
          <a:blip r:embed="rId4"/>
          <a:stretch>
            <a:fillRect/>
          </a:stretch>
        </p:blipFill>
        <p:spPr>
          <a:xfrm>
            <a:off x="2472856" y="3775746"/>
            <a:ext cx="3419947" cy="2376727"/>
          </a:xfrm>
          <a:prstGeom prst="rect">
            <a:avLst/>
          </a:prstGeom>
        </p:spPr>
      </p:pic>
      <p:pic>
        <p:nvPicPr>
          <p:cNvPr id="15" name="Picture 14">
            <a:extLst>
              <a:ext uri="{FF2B5EF4-FFF2-40B4-BE49-F238E27FC236}">
                <a16:creationId xmlns:a16="http://schemas.microsoft.com/office/drawing/2014/main" id="{EF9AE946-5351-59FB-FD40-80A365EB4C6F}"/>
              </a:ext>
            </a:extLst>
          </p:cNvPr>
          <p:cNvPicPr>
            <a:picLocks noChangeAspect="1"/>
          </p:cNvPicPr>
          <p:nvPr/>
        </p:nvPicPr>
        <p:blipFill>
          <a:blip r:embed="rId5"/>
          <a:stretch>
            <a:fillRect/>
          </a:stretch>
        </p:blipFill>
        <p:spPr>
          <a:xfrm>
            <a:off x="7232551" y="2325684"/>
            <a:ext cx="3724275" cy="2638425"/>
          </a:xfrm>
          <a:prstGeom prst="rect">
            <a:avLst/>
          </a:prstGeom>
        </p:spPr>
      </p:pic>
    </p:spTree>
    <p:extLst>
      <p:ext uri="{BB962C8B-B14F-4D97-AF65-F5344CB8AC3E}">
        <p14:creationId xmlns:p14="http://schemas.microsoft.com/office/powerpoint/2010/main" val="635931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EC916D-679F-4624-817D-192055FF7ADB}"/>
              </a:ext>
            </a:extLst>
          </p:cNvPr>
          <p:cNvSpPr>
            <a:spLocks noGrp="1"/>
          </p:cNvSpPr>
          <p:nvPr>
            <p:ph type="title"/>
          </p:nvPr>
        </p:nvSpPr>
        <p:spPr/>
        <p:txBody>
          <a:bodyPr/>
          <a:lstStyle/>
          <a:p>
            <a:pPr algn="ctr"/>
            <a:r>
              <a:rPr lang="en-US" b="1" dirty="0"/>
              <a:t>Quarterly Investment Update</a:t>
            </a:r>
            <a:endParaRPr lang="en-US" dirty="0"/>
          </a:p>
        </p:txBody>
      </p:sp>
      <p:sp>
        <p:nvSpPr>
          <p:cNvPr id="5" name="Content Placeholder 4">
            <a:extLst>
              <a:ext uri="{FF2B5EF4-FFF2-40B4-BE49-F238E27FC236}">
                <a16:creationId xmlns:a16="http://schemas.microsoft.com/office/drawing/2014/main" id="{3A113273-64BA-4531-ABFE-BD537D3631D8}"/>
              </a:ext>
            </a:extLst>
          </p:cNvPr>
          <p:cNvSpPr>
            <a:spLocks noGrp="1"/>
          </p:cNvSpPr>
          <p:nvPr>
            <p:ph idx="1"/>
          </p:nvPr>
        </p:nvSpPr>
        <p:spPr/>
        <p:txBody>
          <a:bodyPr/>
          <a:lstStyle/>
          <a:p>
            <a:pPr marL="0" indent="0" algn="ctr">
              <a:buNone/>
            </a:pPr>
            <a:r>
              <a:rPr lang="en-US" dirty="0"/>
              <a:t>TexPool</a:t>
            </a:r>
          </a:p>
          <a:p>
            <a:pPr marL="0" indent="0">
              <a:buNone/>
            </a:pPr>
            <a:endParaRPr lang="en-US" dirty="0"/>
          </a:p>
          <a:p>
            <a:pPr marL="0" indent="0">
              <a:buNone/>
            </a:pPr>
            <a:endParaRPr lang="en-US" dirty="0"/>
          </a:p>
        </p:txBody>
      </p:sp>
      <p:sp>
        <p:nvSpPr>
          <p:cNvPr id="3" name="Rectangle 2"/>
          <p:cNvSpPr/>
          <p:nvPr/>
        </p:nvSpPr>
        <p:spPr>
          <a:xfrm>
            <a:off x="304800" y="5535086"/>
            <a:ext cx="11521844" cy="287645"/>
          </a:xfrm>
          <a:prstGeom prst="rect">
            <a:avLst/>
          </a:prstGeom>
        </p:spPr>
        <p:txBody>
          <a:bodyPr wrap="square">
            <a:spAutoFit/>
          </a:bodyPr>
          <a:lstStyle/>
          <a:p>
            <a:pPr algn="ctr"/>
            <a:r>
              <a:rPr lang="en-US" sz="1200" dirty="0"/>
              <a:t>Source: TexPool July 1, 2023 Monthly Newsletter</a:t>
            </a:r>
          </a:p>
        </p:txBody>
      </p:sp>
      <p:pic>
        <p:nvPicPr>
          <p:cNvPr id="6" name="Picture 5">
            <a:extLst>
              <a:ext uri="{FF2B5EF4-FFF2-40B4-BE49-F238E27FC236}">
                <a16:creationId xmlns:a16="http://schemas.microsoft.com/office/drawing/2014/main" id="{745961EA-77D5-7D13-0A3B-710DF49D6004}"/>
              </a:ext>
            </a:extLst>
          </p:cNvPr>
          <p:cNvPicPr>
            <a:picLocks noChangeAspect="1"/>
          </p:cNvPicPr>
          <p:nvPr/>
        </p:nvPicPr>
        <p:blipFill>
          <a:blip r:embed="rId3"/>
          <a:stretch>
            <a:fillRect/>
          </a:stretch>
        </p:blipFill>
        <p:spPr>
          <a:xfrm>
            <a:off x="823647" y="2267691"/>
            <a:ext cx="5443713" cy="2600885"/>
          </a:xfrm>
          <a:prstGeom prst="rect">
            <a:avLst/>
          </a:prstGeom>
        </p:spPr>
      </p:pic>
      <p:pic>
        <p:nvPicPr>
          <p:cNvPr id="9" name="Picture 8">
            <a:extLst>
              <a:ext uri="{FF2B5EF4-FFF2-40B4-BE49-F238E27FC236}">
                <a16:creationId xmlns:a16="http://schemas.microsoft.com/office/drawing/2014/main" id="{6A793348-1121-71EF-7A88-004533A62557}"/>
              </a:ext>
            </a:extLst>
          </p:cNvPr>
          <p:cNvPicPr>
            <a:picLocks noChangeAspect="1"/>
          </p:cNvPicPr>
          <p:nvPr/>
        </p:nvPicPr>
        <p:blipFill>
          <a:blip r:embed="rId4"/>
          <a:stretch>
            <a:fillRect/>
          </a:stretch>
        </p:blipFill>
        <p:spPr>
          <a:xfrm>
            <a:off x="6786207" y="2238242"/>
            <a:ext cx="3863939" cy="2630333"/>
          </a:xfrm>
          <a:prstGeom prst="rect">
            <a:avLst/>
          </a:prstGeom>
        </p:spPr>
      </p:pic>
    </p:spTree>
    <p:extLst>
      <p:ext uri="{BB962C8B-B14F-4D97-AF65-F5344CB8AC3E}">
        <p14:creationId xmlns:p14="http://schemas.microsoft.com/office/powerpoint/2010/main" val="2214298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Quarterly Investment Update</a:t>
            </a:r>
            <a:endParaRPr lang="en-US" dirty="0"/>
          </a:p>
        </p:txBody>
      </p:sp>
      <p:sp>
        <p:nvSpPr>
          <p:cNvPr id="7" name="Rectangle 6"/>
          <p:cNvSpPr/>
          <p:nvPr/>
        </p:nvSpPr>
        <p:spPr>
          <a:xfrm>
            <a:off x="546538" y="5172924"/>
            <a:ext cx="11280106" cy="646331"/>
          </a:xfrm>
          <a:prstGeom prst="rect">
            <a:avLst/>
          </a:prstGeom>
        </p:spPr>
        <p:txBody>
          <a:bodyPr wrap="square">
            <a:spAutoFit/>
          </a:bodyPr>
          <a:lstStyle/>
          <a:p>
            <a:pPr lvl="0" algn="just"/>
            <a:r>
              <a:rPr lang="en-US" dirty="0">
                <a:solidFill>
                  <a:prstClr val="black"/>
                </a:solidFill>
                <a:latin typeface="Times New Roman" panose="02020603050405020304" pitchFamily="18" charset="0"/>
                <a:cs typeface="Times New Roman" panose="02020603050405020304" pitchFamily="18" charset="0"/>
              </a:rPr>
              <a:t>The County had a weighted average yield of 5.1% as of June 30, 2023, compared to the 90-day treasury benchmark of 5.4% resulting in the County being 34.3 basis points below the benchmark for the month.</a:t>
            </a:r>
          </a:p>
        </p:txBody>
      </p:sp>
      <p:pic>
        <p:nvPicPr>
          <p:cNvPr id="3" name="Picture 2">
            <a:extLst>
              <a:ext uri="{FF2B5EF4-FFF2-40B4-BE49-F238E27FC236}">
                <a16:creationId xmlns:a16="http://schemas.microsoft.com/office/drawing/2014/main" id="{3BFDB078-E44E-9C53-25E5-4C45998419AB}"/>
              </a:ext>
            </a:extLst>
          </p:cNvPr>
          <p:cNvPicPr>
            <a:picLocks noChangeAspect="1"/>
          </p:cNvPicPr>
          <p:nvPr/>
        </p:nvPicPr>
        <p:blipFill>
          <a:blip r:embed="rId3"/>
          <a:stretch>
            <a:fillRect/>
          </a:stretch>
        </p:blipFill>
        <p:spPr>
          <a:xfrm>
            <a:off x="2883186" y="1602769"/>
            <a:ext cx="6280828" cy="3570155"/>
          </a:xfrm>
          <a:prstGeom prst="rect">
            <a:avLst/>
          </a:prstGeom>
        </p:spPr>
      </p:pic>
    </p:spTree>
    <p:extLst>
      <p:ext uri="{BB962C8B-B14F-4D97-AF65-F5344CB8AC3E}">
        <p14:creationId xmlns:p14="http://schemas.microsoft.com/office/powerpoint/2010/main" val="15725078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4235</TotalTime>
  <Words>1542</Words>
  <Application>Microsoft Office PowerPoint</Application>
  <PresentationFormat>Widescreen</PresentationFormat>
  <Paragraphs>160</Paragraphs>
  <Slides>15</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Arial MT</vt:lpstr>
      <vt:lpstr>Calibri</vt:lpstr>
      <vt:lpstr>Georgia</vt:lpstr>
      <vt:lpstr>Times New Roman</vt:lpstr>
      <vt:lpstr>Wingdings</vt:lpstr>
      <vt:lpstr>Office Theme</vt:lpstr>
      <vt:lpstr>2023 Investment Highlights  3rd Quarter ending June 30, 2023</vt:lpstr>
      <vt:lpstr>Quarterly Investment Update</vt:lpstr>
      <vt:lpstr>Quarterly Investment Update</vt:lpstr>
      <vt:lpstr>Quarterly Investment Update</vt:lpstr>
      <vt:lpstr>Quarterly Investment Update</vt:lpstr>
      <vt:lpstr>Quarterly Investment Update</vt:lpstr>
      <vt:lpstr>Quarterly Investment Update</vt:lpstr>
      <vt:lpstr>Quarterly Investment Update</vt:lpstr>
      <vt:lpstr>Quarterly Investment Update</vt:lpstr>
      <vt:lpstr>Quarterly Investment Update</vt:lpstr>
      <vt:lpstr>Quarterly Investment Update</vt:lpstr>
      <vt:lpstr>Quarterly Investment Update</vt:lpstr>
      <vt:lpstr>Quarterly Investment Update</vt:lpstr>
      <vt:lpstr>Quarterly Investment Update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 Landeros</dc:creator>
  <cp:lastModifiedBy>Barbara A. Parker</cp:lastModifiedBy>
  <cp:revision>254</cp:revision>
  <cp:lastPrinted>2023-06-12T00:25:48Z</cp:lastPrinted>
  <dcterms:created xsi:type="dcterms:W3CDTF">2020-06-04T04:41:03Z</dcterms:created>
  <dcterms:modified xsi:type="dcterms:W3CDTF">2023-07-27T22:44:32Z</dcterms:modified>
</cp:coreProperties>
</file>